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Lst>
  <p:notesMasterIdLst>
    <p:notesMasterId r:id="rId25"/>
  </p:notesMasterIdLst>
  <p:handoutMasterIdLst>
    <p:handoutMasterId r:id="rId26"/>
  </p:handoutMasterIdLst>
  <p:sldIdLst>
    <p:sldId id="358" r:id="rId2"/>
    <p:sldId id="364" r:id="rId3"/>
    <p:sldId id="427" r:id="rId4"/>
    <p:sldId id="428" r:id="rId5"/>
    <p:sldId id="444" r:id="rId6"/>
    <p:sldId id="424" r:id="rId7"/>
    <p:sldId id="446" r:id="rId8"/>
    <p:sldId id="425" r:id="rId9"/>
    <p:sldId id="431" r:id="rId10"/>
    <p:sldId id="445" r:id="rId11"/>
    <p:sldId id="432" r:id="rId12"/>
    <p:sldId id="447" r:id="rId13"/>
    <p:sldId id="389" r:id="rId14"/>
    <p:sldId id="434" r:id="rId15"/>
    <p:sldId id="435" r:id="rId16"/>
    <p:sldId id="392" r:id="rId17"/>
    <p:sldId id="393" r:id="rId18"/>
    <p:sldId id="394" r:id="rId19"/>
    <p:sldId id="395" r:id="rId20"/>
    <p:sldId id="440" r:id="rId21"/>
    <p:sldId id="400" r:id="rId22"/>
    <p:sldId id="441" r:id="rId23"/>
    <p:sldId id="308" r:id="rId24"/>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INE Elisabeth" initials="AE" lastIdx="18" clrIdx="0">
    <p:extLst>
      <p:ext uri="{19B8F6BF-5375-455C-9EA6-DF929625EA0E}">
        <p15:presenceInfo xmlns:p15="http://schemas.microsoft.com/office/powerpoint/2012/main" userId="S-1-5-21-2000478354-2145943105-1644491937-200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161"/>
    <a:srgbClr val="174195"/>
    <a:srgbClr val="E84361"/>
    <a:srgbClr val="0D4194"/>
    <a:srgbClr val="E84262"/>
    <a:srgbClr val="E94262"/>
    <a:srgbClr val="FF4A66"/>
    <a:srgbClr val="004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50" autoAdjust="0"/>
    <p:restoredTop sz="64311" autoAdjust="0"/>
  </p:normalViewPr>
  <p:slideViewPr>
    <p:cSldViewPr snapToGrid="0">
      <p:cViewPr varScale="1">
        <p:scale>
          <a:sx n="72" d="100"/>
          <a:sy n="72" d="100"/>
        </p:scale>
        <p:origin x="1596" y="72"/>
      </p:cViewPr>
      <p:guideLst/>
    </p:cSldViewPr>
  </p:slideViewPr>
  <p:notesTextViewPr>
    <p:cViewPr>
      <p:scale>
        <a:sx n="3" d="2"/>
        <a:sy n="3" d="2"/>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D3E8845-44CF-BC75-2FC3-44DE3512F3A4}"/>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1B2D52B-3C3B-94D9-8FA9-B11061D7640E}"/>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0FF95B47-B4DE-9747-88CC-374C4F402CA1}" type="datetimeFigureOut">
              <a:rPr lang="fr-FR" smtClean="0"/>
              <a:t>27/03/2026</a:t>
            </a:fld>
            <a:endParaRPr lang="fr-FR"/>
          </a:p>
        </p:txBody>
      </p:sp>
      <p:sp>
        <p:nvSpPr>
          <p:cNvPr id="4" name="Espace réservé du pied de page 3">
            <a:extLst>
              <a:ext uri="{FF2B5EF4-FFF2-40B4-BE49-F238E27FC236}">
                <a16:creationId xmlns:a16="http://schemas.microsoft.com/office/drawing/2014/main" id="{FD6994AA-92D9-4224-6878-D68526F02712}"/>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5AED3694-91BD-1972-7686-AE572015C51F}"/>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E90C66D6-29BE-7549-9C76-5FC7A7FB033A}" type="slidenum">
              <a:rPr lang="fr-FR" smtClean="0"/>
              <a:t>‹N°›</a:t>
            </a:fld>
            <a:endParaRPr lang="fr-FR"/>
          </a:p>
        </p:txBody>
      </p:sp>
    </p:spTree>
    <p:extLst>
      <p:ext uri="{BB962C8B-B14F-4D97-AF65-F5344CB8AC3E}">
        <p14:creationId xmlns:p14="http://schemas.microsoft.com/office/powerpoint/2010/main" val="2173852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C6F2DD01-33CC-46EC-AA59-0B0D84902EBF}" type="datetimeFigureOut">
              <a:rPr lang="fr-FR" smtClean="0"/>
              <a:t>27/03/2026</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3A32AC0F-1CCE-4541-AF54-581700FAA3B5}" type="slidenum">
              <a:rPr lang="fr-FR" smtClean="0"/>
              <a:t>‹N°›</a:t>
            </a:fld>
            <a:endParaRPr lang="fr-FR"/>
          </a:p>
        </p:txBody>
      </p:sp>
    </p:spTree>
    <p:extLst>
      <p:ext uri="{BB962C8B-B14F-4D97-AF65-F5344CB8AC3E}">
        <p14:creationId xmlns:p14="http://schemas.microsoft.com/office/powerpoint/2010/main" val="2571706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b="1" kern="1200" dirty="0">
                <a:solidFill>
                  <a:schemeClr val="tx1"/>
                </a:solidFill>
                <a:effectLst/>
                <a:latin typeface="+mn-lt"/>
                <a:ea typeface="+mn-ea"/>
                <a:cs typeface="+mn-cs"/>
              </a:rPr>
              <a:t>Bienvenue à l’Assemblée générale </a:t>
            </a:r>
            <a:r>
              <a:rPr lang="fr-FR" sz="1200" kern="1200" dirty="0">
                <a:solidFill>
                  <a:schemeClr val="tx1"/>
                </a:solidFill>
                <a:effectLst/>
                <a:latin typeface="+mn-lt"/>
                <a:ea typeface="+mn-ea"/>
                <a:cs typeface="+mn-cs"/>
              </a:rPr>
              <a:t>de la Caisse de Crédit Mutuel de XXXXX.</a:t>
            </a:r>
          </a:p>
          <a:p>
            <a:pPr algn="just"/>
            <a:endParaRPr lang="fr-FR" sz="1200" kern="1200" dirty="0">
              <a:solidFill>
                <a:schemeClr val="tx1"/>
              </a:solidFill>
              <a:effectLst/>
              <a:latin typeface="+mn-lt"/>
              <a:ea typeface="+mn-ea"/>
              <a:cs typeface="+mn-cs"/>
            </a:endParaRPr>
          </a:p>
          <a:p>
            <a:pPr algn="just"/>
            <a:r>
              <a:rPr lang="fr-FR" sz="1200" kern="1200" dirty="0">
                <a:solidFill>
                  <a:schemeClr val="tx1"/>
                </a:solidFill>
                <a:effectLst/>
                <a:latin typeface="+mn-lt"/>
                <a:ea typeface="+mn-ea"/>
                <a:cs typeface="+mn-cs"/>
              </a:rPr>
              <a:t>Nous sommes heureux de vous retrouver afin</a:t>
            </a:r>
            <a:r>
              <a:rPr lang="fr-FR" sz="1200" kern="1200" baseline="0" dirty="0">
                <a:solidFill>
                  <a:schemeClr val="tx1"/>
                </a:solidFill>
                <a:effectLst/>
                <a:latin typeface="+mn-lt"/>
                <a:ea typeface="+mn-ea"/>
                <a:cs typeface="+mn-cs"/>
              </a:rPr>
              <a:t> de vous rendre compte de la gestion de notre Caisse sur l’année écoulée. </a:t>
            </a:r>
          </a:p>
          <a:p>
            <a:pPr algn="just"/>
            <a:r>
              <a:rPr lang="fr-FR"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L’Assemblée générale est un évènement statutaire, mais c’est aussi un moment convivial et de rencontre. Nous pourrons échanger ensemble.</a:t>
            </a:r>
            <a:endParaRPr lang="fr-FR" sz="1200" dirty="0">
              <a:effectLst/>
              <a:latin typeface="Arial" panose="020B0604020202020204" pitchFamily="34" charset="0"/>
              <a:ea typeface="Times New Roman" panose="02020603050405020304" pitchFamily="18" charset="0"/>
            </a:endParaRPr>
          </a:p>
          <a:p>
            <a:pPr algn="just" hangingPunct="0"/>
            <a:r>
              <a:rPr lang="fr-FR"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Merci de votre participation qui témoigne de l’intérêt que vous portez à notre Caisse et au Crédit Mutuel.</a:t>
            </a:r>
            <a:endParaRPr lang="fr-FR" sz="1200" dirty="0">
              <a:effectLst/>
              <a:latin typeface="Arial" panose="020B0604020202020204" pitchFamily="34" charset="0"/>
              <a:ea typeface="Times New Roman" panose="02020603050405020304" pitchFamily="18" charset="0"/>
            </a:endParaRPr>
          </a:p>
          <a:p>
            <a:pPr algn="just" hangingPunct="0"/>
            <a:r>
              <a:rPr lang="fr-FR"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C'est une preuve de confiance, c'est aussi un encouragement pour notre action.    </a:t>
            </a:r>
            <a:endParaRPr lang="fr-FR" sz="1200" dirty="0">
              <a:effectLst/>
              <a:latin typeface="Arial" panose="020B0604020202020204" pitchFamily="34" charset="0"/>
              <a:ea typeface="Times New Roman" panose="02020603050405020304" pitchFamily="18" charset="0"/>
            </a:endParaRPr>
          </a:p>
          <a:p>
            <a:pPr algn="just"/>
            <a:endParaRPr lang="fr-FR" sz="1200"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1</a:t>
            </a:fld>
            <a:endParaRPr lang="fr-FR"/>
          </a:p>
        </p:txBody>
      </p:sp>
    </p:spTree>
    <p:extLst>
      <p:ext uri="{BB962C8B-B14F-4D97-AF65-F5344CB8AC3E}">
        <p14:creationId xmlns:p14="http://schemas.microsoft.com/office/powerpoint/2010/main" val="2267670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Mesdames, Messieurs, chers sociétaires, chers collègues,</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Tout d’abord, merci pour votre présence particulière ce soir.</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algn="just"/>
            <a:r>
              <a:rPr lang="fr-FR"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Equipe de salariés</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 Présidente a retracé les mouvements au sein de l’équipe des salariés, je voudrais maintenant vous présenter toute l’équipe des salariés.</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 vais leur demander de se lever pour que tout le monde puisse les voir.</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 voudrais vous les présenter tous !</a:t>
            </a:r>
            <a:endParaRPr lang="fr-FR" sz="1800" dirty="0">
              <a:effectLst/>
              <a:latin typeface="Times New Roman" panose="02020603050405020304" pitchFamily="18" charset="0"/>
              <a:ea typeface="Times New Roman" panose="02020603050405020304" pitchFamily="18" charset="0"/>
            </a:endParaRPr>
          </a:p>
          <a:p>
            <a:pPr algn="just"/>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(Faire monter l’ensemble des salariés sur l’estrade et les nommer en précisant leurs fonctions et les faire applaudir). </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Les présenter en précisant leur activité, en pensant à l’intérêt du sociétaire » ; c’est à dire concrètement ce qu’ils font au quotidien accompagnement sur les projets immobiliers, accueil, chargement automates, cartes bancaires, accompagnement sur la prise en main de l’application bancaire…</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algn="just"/>
            <a:r>
              <a:rPr lang="fr-FR"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Accueillir les nouveaux salariés</a:t>
            </a:r>
            <a:endParaRPr lang="fr-FR" sz="1800" dirty="0">
              <a:effectLst/>
              <a:latin typeface="Times New Roman" panose="02020603050405020304" pitchFamily="18" charset="0"/>
              <a:ea typeface="Times New Roman" panose="02020603050405020304" pitchFamily="18" charset="0"/>
            </a:endParaRPr>
          </a:p>
          <a:p>
            <a:pPr marL="342900" lvl="0" indent="-342900" algn="just">
              <a:buFont typeface="Calibri" panose="020F0502020204030204" pitchFamily="34" charset="0"/>
              <a:buChar char="-"/>
              <a:tabLst>
                <a:tab pos="457200" algn="l"/>
              </a:tabLst>
            </a:pP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Bienvenue à Hugo ZIMMER, qui a rejoint la Caisse en remplacement de Charlène ARMBRUST.</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a:buFont typeface="Calibri" panose="020F0502020204030204" pitchFamily="34" charset="0"/>
              <a:buNone/>
              <a:tabLst>
                <a:tab pos="457200" algn="l"/>
              </a:tabLst>
            </a:pP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algn="just"/>
            <a:r>
              <a:rPr lang="fr-FR"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Remercier les anciens salariés</a:t>
            </a:r>
            <a:endParaRPr lang="fr-FR" sz="1800" dirty="0">
              <a:effectLst/>
              <a:latin typeface="Times New Roman" panose="02020603050405020304" pitchFamily="18" charset="0"/>
              <a:ea typeface="Times New Roman" panose="02020603050405020304" pitchFamily="18" charset="0"/>
            </a:endParaRPr>
          </a:p>
          <a:p>
            <a:pPr marL="342900" lvl="0" indent="-342900" algn="just">
              <a:buFont typeface="Calibri" panose="020F0502020204030204" pitchFamily="34" charset="0"/>
              <a:buChar char="-"/>
              <a:tabLst>
                <a:tab pos="457200" algn="l"/>
              </a:tabLst>
            </a:pP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Merci à Prénom Nom, nous avons apprécié votre disponibilité et votre engagement professionnel. Nous vous souhaitons une belle poursuite dans vos activités.</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Calibri" panose="020F0502020204030204" pitchFamily="34" charset="0"/>
              <a:buChar char="-"/>
              <a:tabLst>
                <a:tab pos="457200" algn="l"/>
              </a:tabLst>
            </a:pP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XXX est parti exercer son métier/un nouveau métier/a bénéficié d’une promotion/ toujours au Crédit Mutuel (les sociétaires seront rassurés/flattés de savoir que « leur » conseiller/conseillère a bénéficié d’une évolution et acceptent mieux l’arrivée de quelqu’un de nouveau), cela valorise la politique du Groupe en matière de gestion de carrières.</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Merci pour la confiance que vous accordez à l’équipe de votre Caisse. Je remercie les salariés pour leur professionnalisme, leur disponibilité. Ils sont tous particulièrement mobilisés et assurent à l’ensemble des sociétaires et clients une remarquable qualité de service pour continuer à honorer leur confiance.</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marL="342900" lvl="0" indent="-342900" algn="just">
              <a:buFont typeface="Wingdings" panose="05000000000000000000" pitchFamily="2" charset="2"/>
              <a:buChar char=""/>
              <a:tabLst>
                <a:tab pos="457200" algn="l"/>
              </a:tabLst>
            </a:pPr>
            <a:r>
              <a:rPr lang="fr-FR" sz="1800" kern="1200" dirty="0">
                <a:solidFill>
                  <a:srgbClr val="000000"/>
                </a:solidFill>
                <a:effectLst/>
                <a:latin typeface="Calibri" panose="020F0502020204030204" pitchFamily="34" charset="0"/>
                <a:ea typeface="Times New Roman" panose="02020603050405020304" pitchFamily="18" charset="0"/>
              </a:rPr>
              <a:t>Faire applaudir l’équipe de salariés</a:t>
            </a:r>
            <a:endParaRPr lang="fr-FR" sz="1800" dirty="0">
              <a:effectLst/>
              <a:latin typeface="Times New Roman" panose="02020603050405020304" pitchFamily="18" charset="0"/>
              <a:ea typeface="Times New Roman" panose="02020603050405020304" pitchFamily="18" charset="0"/>
            </a:endParaRPr>
          </a:p>
          <a:p>
            <a:pPr marL="342900" lvl="0" indent="-342900" algn="just">
              <a:buSzPts val="1100"/>
              <a:buFont typeface="Wingdings" panose="05000000000000000000" pitchFamily="2" charset="2"/>
              <a:buChar char=""/>
            </a:pPr>
            <a:endParaRPr lang="fr-FR" sz="1200" dirty="0">
              <a:effectLst/>
              <a:latin typeface="Arial" panose="020B0604020202020204" pitchFamily="34" charset="0"/>
              <a:ea typeface="Times New Roman" panose="02020603050405020304" pitchFamily="18" charset="0"/>
              <a:cs typeface="Calibri" panose="020F0502020204030204" pitchFamily="34" charset="0"/>
            </a:endParaRPr>
          </a:p>
          <a:p>
            <a:pPr algn="just"/>
            <a:r>
              <a:rPr lang="fr-FR" sz="1200" dirty="0">
                <a:effectLst/>
                <a:latin typeface="Calibri" panose="020F0502020204030204" pitchFamily="34" charset="0"/>
                <a:ea typeface="Times New Roman" panose="02020603050405020304" pitchFamily="18" charset="0"/>
              </a:rPr>
              <a:t>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10</a:t>
            </a:fld>
            <a:endParaRPr lang="fr-FR"/>
          </a:p>
        </p:txBody>
      </p:sp>
    </p:spTree>
    <p:extLst>
      <p:ext uri="{BB962C8B-B14F-4D97-AF65-F5344CB8AC3E}">
        <p14:creationId xmlns:p14="http://schemas.microsoft.com/office/powerpoint/2010/main" val="863237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hangingPunct="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11</a:t>
            </a:fld>
            <a:endParaRPr lang="fr-FR"/>
          </a:p>
        </p:txBody>
      </p:sp>
    </p:spTree>
    <p:extLst>
      <p:ext uri="{BB962C8B-B14F-4D97-AF65-F5344CB8AC3E}">
        <p14:creationId xmlns:p14="http://schemas.microsoft.com/office/powerpoint/2010/main" val="650363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b="1" i="1" kern="1200" dirty="0">
                <a:effectLst/>
                <a:latin typeface="Calibri" panose="020F0502020204030204" pitchFamily="34" charset="0"/>
                <a:ea typeface="Times New Roman" panose="02020603050405020304" pitchFamily="18" charset="0"/>
              </a:rPr>
              <a:t>Pour préparer son intervention, le Président doit s’assurer du contenu du rapport transmis par l’inspection. </a:t>
            </a:r>
            <a:endParaRPr lang="fr-FR" sz="1200" dirty="0">
              <a:effectLst/>
              <a:latin typeface="Times New Roman" panose="02020603050405020304" pitchFamily="18" charset="0"/>
              <a:ea typeface="Times New Roman" panose="02020603050405020304" pitchFamily="18" charset="0"/>
            </a:endParaRPr>
          </a:p>
          <a:p>
            <a:pPr algn="just"/>
            <a:r>
              <a:rPr lang="fr-FR" sz="1200" i="1" dirty="0">
                <a:effectLst/>
                <a:latin typeface="Calibri" panose="020F050202020403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gn="just"/>
            <a:r>
              <a:rPr lang="fr-FR" sz="1200" b="1" i="1" dirty="0">
                <a:effectLst/>
                <a:latin typeface="Calibri" panose="020F0502020204030204" pitchFamily="34" charset="0"/>
                <a:ea typeface="Times New Roman" panose="02020603050405020304" pitchFamily="18" charset="0"/>
              </a:rPr>
              <a:t>Pour la présentation du rapport, il y a deux situations :</a:t>
            </a:r>
            <a:endParaRPr lang="fr-FR" sz="12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fr-FR" sz="1200" b="1" i="1" kern="1200" dirty="0">
                <a:effectLst/>
                <a:latin typeface="Calibri" panose="020F0502020204030204" pitchFamily="34" charset="0"/>
                <a:ea typeface="Times New Roman" panose="02020603050405020304" pitchFamily="18" charset="0"/>
              </a:rPr>
              <a:t>L’inspection fédérale a adressé un rapport général et un rapport spécial standard</a:t>
            </a:r>
            <a:endParaRPr lang="fr-FR" sz="1200" b="1" dirty="0">
              <a:effectLst/>
              <a:latin typeface="Times New Roman" panose="02020603050405020304" pitchFamily="18" charset="0"/>
              <a:ea typeface="Times New Roman" panose="02020603050405020304" pitchFamily="18" charset="0"/>
            </a:endParaRPr>
          </a:p>
          <a:p>
            <a:pPr marL="742950" lvl="1" indent="-285750" algn="just">
              <a:buFont typeface="Courier New" panose="02070309020205020404" pitchFamily="49" charset="0"/>
              <a:buChar char="o"/>
            </a:pPr>
            <a:r>
              <a:rPr lang="fr-FR" sz="1200" i="1" dirty="0">
                <a:effectLst/>
                <a:latin typeface="Calibri" panose="020F0502020204030204" pitchFamily="34" charset="0"/>
                <a:ea typeface="Times New Roman" panose="02020603050405020304" pitchFamily="18" charset="0"/>
              </a:rPr>
              <a:t>V</a:t>
            </a:r>
            <a:r>
              <a:rPr lang="fr-FR" sz="1200" i="1" kern="1200" dirty="0">
                <a:effectLst/>
                <a:latin typeface="Calibri" panose="020F0502020204030204" pitchFamily="34" charset="0"/>
                <a:ea typeface="Times New Roman" panose="02020603050405020304" pitchFamily="18" charset="0"/>
              </a:rPr>
              <a:t>ous pouvez afficher le document transmis.</a:t>
            </a:r>
            <a:endParaRPr lang="fr-FR" sz="1200" dirty="0">
              <a:effectLst/>
              <a:latin typeface="Times New Roman" panose="02020603050405020304" pitchFamily="18" charset="0"/>
              <a:ea typeface="Times New Roman" panose="02020603050405020304" pitchFamily="18" charset="0"/>
            </a:endParaRPr>
          </a:p>
          <a:p>
            <a:pPr marL="742950" lvl="1" indent="-285750" algn="just">
              <a:buFont typeface="Courier New" panose="02070309020205020404" pitchFamily="49" charset="0"/>
              <a:buChar char="o"/>
            </a:pPr>
            <a:r>
              <a:rPr lang="fr-FR" sz="1200" i="1" kern="1200" dirty="0">
                <a:effectLst/>
                <a:latin typeface="Calibri" panose="020F0502020204030204" pitchFamily="34" charset="0"/>
                <a:ea typeface="Times New Roman" panose="02020603050405020304" pitchFamily="18" charset="0"/>
              </a:rPr>
              <a:t>Vous pouvez lire une synthèse proposée ci-après.</a:t>
            </a:r>
            <a:endParaRPr lang="fr-FR" sz="12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fr-FR" sz="1200" b="1" i="1" kern="1200" dirty="0">
                <a:effectLst/>
                <a:latin typeface="Calibri" panose="020F0502020204030204" pitchFamily="34" charset="0"/>
                <a:ea typeface="Times New Roman" panose="02020603050405020304" pitchFamily="18" charset="0"/>
              </a:rPr>
              <a:t>L’inspection fédérale a adressé un rapport général et un rapport spécial </a:t>
            </a:r>
            <a:r>
              <a:rPr lang="fr-FR" sz="1200" b="1" i="1" u="sng" kern="1200" dirty="0">
                <a:effectLst/>
                <a:latin typeface="Calibri" panose="020F0502020204030204" pitchFamily="34" charset="0"/>
                <a:ea typeface="Times New Roman" panose="02020603050405020304" pitchFamily="18" charset="0"/>
              </a:rPr>
              <a:t>non standard</a:t>
            </a:r>
            <a:endParaRPr lang="fr-FR" sz="1200" b="1" u="sng" dirty="0">
              <a:effectLst/>
              <a:latin typeface="Times New Roman" panose="02020603050405020304" pitchFamily="18" charset="0"/>
              <a:ea typeface="Times New Roman" panose="02020603050405020304" pitchFamily="18" charset="0"/>
            </a:endParaRPr>
          </a:p>
          <a:p>
            <a:pPr marL="742950" lvl="1" indent="-285750" algn="just">
              <a:buFont typeface="Courier New" panose="02070309020205020404" pitchFamily="49" charset="0"/>
              <a:buChar char="o"/>
            </a:pPr>
            <a:r>
              <a:rPr lang="fr-FR" sz="1200" i="1" dirty="0">
                <a:effectLst/>
                <a:latin typeface="Calibri" panose="020F0502020204030204" pitchFamily="34" charset="0"/>
                <a:ea typeface="Times New Roman" panose="02020603050405020304" pitchFamily="18" charset="0"/>
              </a:rPr>
              <a:t>V</a:t>
            </a:r>
            <a:r>
              <a:rPr lang="fr-FR" sz="1200" i="1" kern="1200" dirty="0">
                <a:effectLst/>
                <a:latin typeface="Calibri" panose="020F0502020204030204" pitchFamily="34" charset="0"/>
                <a:ea typeface="Times New Roman" panose="02020603050405020304" pitchFamily="18" charset="0"/>
              </a:rPr>
              <a:t>ous pouvez afficher le document transmis</a:t>
            </a:r>
            <a:endParaRPr lang="fr-FR" sz="1200" dirty="0">
              <a:effectLst/>
              <a:latin typeface="Times New Roman" panose="02020603050405020304" pitchFamily="18" charset="0"/>
              <a:ea typeface="Times New Roman" panose="02020603050405020304" pitchFamily="18" charset="0"/>
            </a:endParaRPr>
          </a:p>
          <a:p>
            <a:pPr marL="742950" lvl="1" indent="-285750" algn="just">
              <a:buFont typeface="Courier New" panose="02070309020205020404" pitchFamily="49" charset="0"/>
              <a:buChar char="o"/>
            </a:pPr>
            <a:r>
              <a:rPr lang="fr-FR" sz="1200" b="1" i="1" u="sng" kern="1200" dirty="0">
                <a:effectLst/>
                <a:latin typeface="Calibri" panose="020F0502020204030204" pitchFamily="34" charset="0"/>
                <a:ea typeface="Times New Roman" panose="02020603050405020304" pitchFamily="18" charset="0"/>
              </a:rPr>
              <a:t>Vous devez lire l’intégralité du rapport transmis.</a:t>
            </a:r>
            <a:endParaRPr lang="fr-FR" sz="1200" b="1" u="sng" dirty="0">
              <a:effectLst/>
              <a:latin typeface="Times New Roman" panose="02020603050405020304" pitchFamily="18" charset="0"/>
              <a:ea typeface="Times New Roman" panose="02020603050405020304" pitchFamily="18" charset="0"/>
            </a:endParaRPr>
          </a:p>
          <a:p>
            <a:pPr algn="just"/>
            <a:r>
              <a:rPr lang="fr-FR" sz="1200" i="1" dirty="0">
                <a:effectLst/>
                <a:latin typeface="Calibri" panose="020F050202020403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Times New Roman" panose="02020603050405020304" pitchFamily="18" charset="0"/>
              </a:rPr>
              <a:t> </a:t>
            </a:r>
            <a:r>
              <a:rPr lang="fr-FR" kern="0" dirty="0">
                <a:solidFill>
                  <a:srgbClr val="0D4194"/>
                </a:solidFill>
                <a:latin typeface="Arial" panose="020B0604020202020204" pitchFamily="34" charset="0"/>
                <a:cs typeface="Arial" panose="020B0604020202020204" pitchFamily="34" charset="0"/>
              </a:rPr>
              <a:t>Si vous ne savez pas quelle version du rapport vous concerne, nous vous invitons à contacter l’inspection à ce sujet. </a:t>
            </a:r>
          </a:p>
          <a:p>
            <a:pPr algn="just"/>
            <a:endParaRPr lang="fr-FR" sz="1200" dirty="0">
              <a:effectLst/>
              <a:latin typeface="Times New Roman" panose="02020603050405020304" pitchFamily="18" charset="0"/>
              <a:ea typeface="Times New Roman" panose="02020603050405020304" pitchFamily="18" charset="0"/>
            </a:endParaRPr>
          </a:p>
          <a:p>
            <a:pPr algn="just"/>
            <a:r>
              <a:rPr lang="fr-FR" sz="1200" kern="1200" dirty="0">
                <a:solidFill>
                  <a:schemeClr val="tx1"/>
                </a:solidFill>
                <a:effectLst/>
                <a:latin typeface="+mn-lt"/>
                <a:ea typeface="+mn-ea"/>
                <a:cs typeface="+mn-cs"/>
              </a:rPr>
              <a:t>Bonjour, je suis </a:t>
            </a:r>
            <a:r>
              <a:rPr lang="fr-FR" sz="1200" i="1" kern="1200" dirty="0">
                <a:solidFill>
                  <a:schemeClr val="tx1"/>
                </a:solidFill>
                <a:effectLst/>
                <a:latin typeface="+mn-lt"/>
                <a:ea typeface="+mn-ea"/>
                <a:cs typeface="+mn-cs"/>
              </a:rPr>
              <a:t>(nom – prénom)</a:t>
            </a:r>
            <a:r>
              <a:rPr lang="fr-FR" sz="1200" kern="1200" dirty="0">
                <a:solidFill>
                  <a:schemeClr val="tx1"/>
                </a:solidFill>
                <a:effectLst/>
                <a:latin typeface="+mn-lt"/>
                <a:ea typeface="+mn-ea"/>
                <a:cs typeface="+mn-cs"/>
              </a:rPr>
              <a:t>………… …………………. , président du conseil de surveillance de la Caisse de Crédit Mutuel de ………………</a:t>
            </a:r>
          </a:p>
          <a:p>
            <a:pPr algn="just"/>
            <a:r>
              <a:rPr lang="fr-FR" sz="1200" kern="1200" dirty="0">
                <a:solidFill>
                  <a:schemeClr val="tx1"/>
                </a:solidFill>
                <a:effectLst/>
                <a:latin typeface="+mn-lt"/>
                <a:ea typeface="+mn-ea"/>
                <a:cs typeface="+mn-cs"/>
              </a:rPr>
              <a:t> </a:t>
            </a:r>
          </a:p>
          <a:p>
            <a:pPr algn="just"/>
            <a:r>
              <a:rPr lang="fr-FR" sz="1200" kern="1200" dirty="0">
                <a:solidFill>
                  <a:schemeClr val="tx1"/>
                </a:solidFill>
                <a:effectLst/>
                <a:latin typeface="+mn-lt"/>
                <a:ea typeface="+mn-ea"/>
                <a:cs typeface="+mn-cs"/>
              </a:rPr>
              <a:t>Le rôle du conseil de surveillance est de contrôler l’activité de la Caisse et la gestion du conseil d’administration. </a:t>
            </a:r>
          </a:p>
          <a:p>
            <a:pPr algn="just"/>
            <a:r>
              <a:rPr lang="fr-FR" sz="1200" kern="1200" dirty="0">
                <a:solidFill>
                  <a:schemeClr val="tx1"/>
                </a:solidFill>
                <a:effectLst/>
                <a:latin typeface="+mn-lt"/>
                <a:ea typeface="+mn-ea"/>
                <a:cs typeface="+mn-cs"/>
              </a:rPr>
              <a:t>Le conseil de surveillance s’est réuni x fois en 2024.</a:t>
            </a:r>
          </a:p>
          <a:p>
            <a:pPr algn="just"/>
            <a:endParaRPr lang="fr-FR" dirty="0"/>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12</a:t>
            </a:fld>
            <a:endParaRPr lang="fr-FR"/>
          </a:p>
        </p:txBody>
      </p:sp>
    </p:spTree>
    <p:extLst>
      <p:ext uri="{BB962C8B-B14F-4D97-AF65-F5344CB8AC3E}">
        <p14:creationId xmlns:p14="http://schemas.microsoft.com/office/powerpoint/2010/main" val="1653476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b="1" kern="0" dirty="0">
                <a:solidFill>
                  <a:srgbClr val="0D4194"/>
                </a:solidFill>
                <a:latin typeface="Arial" panose="020B0604020202020204" pitchFamily="34" charset="0"/>
                <a:cs typeface="Arial" panose="020B0604020202020204" pitchFamily="34" charset="0"/>
              </a:rPr>
              <a:t>Si l’Inspection fédérale vous a adressé un rapport général et un rapport spécial standard, vous pouvez afficher le document transmis pendant le discours du PCS.</a:t>
            </a:r>
            <a:endParaRPr lang="fr-FR" sz="1000" b="1" kern="0" dirty="0">
              <a:solidFill>
                <a:srgbClr val="C00000"/>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000"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kern="0" dirty="0">
                <a:solidFill>
                  <a:srgbClr val="0D4194"/>
                </a:solidFill>
                <a:latin typeface="Arial" panose="020B0604020202020204" pitchFamily="34" charset="0"/>
                <a:cs typeface="Arial" panose="020B0604020202020204" pitchFamily="34" charset="0"/>
              </a:rPr>
              <a:t>Si l’Inspection fédérale vous a délivré un </a:t>
            </a:r>
            <a:r>
              <a:rPr lang="fr-FR" sz="1000" b="1" kern="0" dirty="0">
                <a:solidFill>
                  <a:srgbClr val="0D4194"/>
                </a:solidFill>
                <a:latin typeface="Arial" panose="020B0604020202020204" pitchFamily="34" charset="0"/>
                <a:cs typeface="Arial" panose="020B0604020202020204" pitchFamily="34" charset="0"/>
              </a:rPr>
              <a:t>rapport général ou spécial non standard</a:t>
            </a:r>
            <a:r>
              <a:rPr lang="fr-FR" sz="1000" kern="0" dirty="0">
                <a:solidFill>
                  <a:srgbClr val="0D4194"/>
                </a:solidFill>
                <a:latin typeface="Arial" panose="020B0604020202020204" pitchFamily="34" charset="0"/>
                <a:cs typeface="Arial" panose="020B0604020202020204" pitchFamily="34" charset="0"/>
              </a:rPr>
              <a:t>, vous devez afficher le document complet transmis pendant le discours du PCS,</a:t>
            </a:r>
            <a:r>
              <a:rPr lang="fr-FR" sz="1000" kern="0" baseline="0" dirty="0">
                <a:solidFill>
                  <a:srgbClr val="0D4194"/>
                </a:solidFill>
                <a:latin typeface="Arial" panose="020B0604020202020204" pitchFamily="34" charset="0"/>
                <a:cs typeface="Arial" panose="020B0604020202020204" pitchFamily="34" charset="0"/>
              </a:rPr>
              <a:t> et </a:t>
            </a:r>
            <a:r>
              <a:rPr lang="fr-FR" sz="1000" kern="0" dirty="0">
                <a:solidFill>
                  <a:srgbClr val="0D4194"/>
                </a:solidFill>
                <a:latin typeface="Arial" panose="020B0604020202020204" pitchFamily="34" charset="0"/>
                <a:cs typeface="Arial" panose="020B0604020202020204" pitchFamily="34" charset="0"/>
              </a:rPr>
              <a:t>porter à la connaissance des sociétaires les observations formulées lors de certification des comptes </a:t>
            </a:r>
            <a:r>
              <a:rPr lang="fr-FR" sz="1000" b="1" kern="0" dirty="0">
                <a:solidFill>
                  <a:srgbClr val="0D4194"/>
                </a:solidFill>
                <a:latin typeface="Arial" panose="020B0604020202020204" pitchFamily="34" charset="0"/>
                <a:cs typeface="Arial" panose="020B0604020202020204" pitchFamily="34" charset="0"/>
              </a:rPr>
              <a:t>en lisant l’intégralité du rapport général et du rapport spécial  non standard </a:t>
            </a:r>
            <a:r>
              <a:rPr lang="fr-FR" sz="1000" kern="0" dirty="0">
                <a:solidFill>
                  <a:srgbClr val="0D4194"/>
                </a:solidFill>
                <a:latin typeface="Arial" panose="020B0604020202020204" pitchFamily="34" charset="0"/>
                <a:cs typeface="Arial" panose="020B0604020202020204" pitchFamily="34" charset="0"/>
              </a:rPr>
              <a:t>pendant l’AG.</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000"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kern="0" dirty="0">
                <a:solidFill>
                  <a:srgbClr val="0D4194"/>
                </a:solidFill>
                <a:latin typeface="Arial" panose="020B0604020202020204" pitchFamily="34" charset="0"/>
                <a:cs typeface="Arial" panose="020B0604020202020204" pitchFamily="34" charset="0"/>
              </a:rPr>
              <a:t>Si vous ne savez pas quelle version du rapport vous concerne, nous vous invitons à contacter l’inspection à ce sujet. </a:t>
            </a:r>
          </a:p>
          <a:p>
            <a:pPr algn="just"/>
            <a:endParaRPr lang="fr-FR" dirty="0"/>
          </a:p>
          <a:p>
            <a:pPr algn="just"/>
            <a:r>
              <a:rPr lang="fr-FR" sz="1000" b="1" i="1" u="sng" kern="1200" dirty="0">
                <a:solidFill>
                  <a:schemeClr val="tx1"/>
                </a:solidFill>
                <a:effectLst/>
                <a:latin typeface="+mn-lt"/>
                <a:ea typeface="+mn-ea"/>
                <a:cs typeface="+mn-cs"/>
              </a:rPr>
              <a:t>(Afficher</a:t>
            </a:r>
            <a:r>
              <a:rPr lang="fr-FR" sz="1000" b="1" i="1" u="sng" kern="1200" baseline="0" dirty="0">
                <a:solidFill>
                  <a:schemeClr val="tx1"/>
                </a:solidFill>
                <a:effectLst/>
                <a:latin typeface="+mn-lt"/>
                <a:ea typeface="+mn-ea"/>
                <a:cs typeface="+mn-cs"/>
              </a:rPr>
              <a:t> le rapport général et le Président du Conseil de Surveillance commente) :</a:t>
            </a:r>
            <a:endParaRPr lang="fr-FR" sz="1000" b="1" i="1" u="sng" kern="1200" dirty="0">
              <a:solidFill>
                <a:schemeClr val="tx1"/>
              </a:solidFill>
              <a:effectLst/>
              <a:latin typeface="+mn-lt"/>
              <a:ea typeface="+mn-ea"/>
              <a:cs typeface="+mn-cs"/>
            </a:endParaRPr>
          </a:p>
          <a:p>
            <a:pPr algn="just"/>
            <a:r>
              <a:rPr lang="fr-FR" sz="1200" kern="1200" dirty="0">
                <a:solidFill>
                  <a:schemeClr val="tx1"/>
                </a:solidFill>
                <a:effectLst/>
                <a:latin typeface="+mn-lt"/>
                <a:ea typeface="+mn-ea"/>
                <a:cs typeface="+mn-cs"/>
              </a:rPr>
              <a:t>Nos relations sont excellentes avec les membres du conseil d’administration.</a:t>
            </a:r>
          </a:p>
          <a:p>
            <a:pPr algn="just"/>
            <a:r>
              <a:rPr lang="fr-FR" sz="1200" kern="1200" dirty="0">
                <a:solidFill>
                  <a:schemeClr val="tx1"/>
                </a:solidFill>
                <a:effectLst/>
                <a:latin typeface="+mn-lt"/>
                <a:ea typeface="+mn-ea"/>
                <a:cs typeface="+mn-cs"/>
              </a:rPr>
              <a:t>Les travaux réalisés par le conseil de surveillance comme le contrôle réalisé par l’inspection fédérale pour la certification des comptes, me permettent de vous indiquer que les comptes annuels sont, au regard des règles et principes comptables, réguliers et sincères, et donnent une image fidèle du résultat des opérations de l’exercice écoulé ainsi que de la situation financière et du patrimoine de la Caisse à la fin de cet exercice.</a:t>
            </a:r>
            <a:r>
              <a:rPr lang="fr-FR" sz="1200" kern="1200" baseline="0" dirty="0">
                <a:solidFill>
                  <a:schemeClr val="tx1"/>
                </a:solidFill>
                <a:effectLst/>
                <a:latin typeface="+mn-lt"/>
                <a:ea typeface="+mn-ea"/>
                <a:cs typeface="+mn-cs"/>
              </a:rPr>
              <a:t> Vous pouvez le constater à la lecture du rapport général et du rapport spécial établis par l’inspection fédérale, qui s’affichent sur l’écran.</a:t>
            </a:r>
          </a:p>
          <a:p>
            <a:pPr algn="just"/>
            <a:endParaRPr lang="fr-FR" sz="1200"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13</a:t>
            </a:fld>
            <a:endParaRPr lang="fr-FR"/>
          </a:p>
        </p:txBody>
      </p:sp>
    </p:spTree>
    <p:extLst>
      <p:ext uri="{BB962C8B-B14F-4D97-AF65-F5344CB8AC3E}">
        <p14:creationId xmlns:p14="http://schemas.microsoft.com/office/powerpoint/2010/main" val="692759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b="1" kern="0" dirty="0">
                <a:solidFill>
                  <a:srgbClr val="0D4194"/>
                </a:solidFill>
                <a:latin typeface="Arial" panose="020B0604020202020204" pitchFamily="34" charset="0"/>
                <a:cs typeface="Arial" panose="020B0604020202020204" pitchFamily="34" charset="0"/>
              </a:rPr>
              <a:t>Si l’Inspection fédérale vous a adressé un rapport spécial standard, vous pouvez afficher le document transmis pendant le discours du PCS.</a:t>
            </a:r>
            <a:endParaRPr lang="fr-FR" b="1" kern="0" dirty="0">
              <a:solidFill>
                <a:srgbClr val="C00000"/>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kern="0" dirty="0">
                <a:solidFill>
                  <a:srgbClr val="0D4194"/>
                </a:solidFill>
                <a:latin typeface="Arial" panose="020B0604020202020204" pitchFamily="34" charset="0"/>
                <a:cs typeface="Arial" panose="020B0604020202020204" pitchFamily="34" charset="0"/>
              </a:rPr>
              <a:t>Si l’Inspection fédérale vous a délivré un rapport spécial non standard, vous devez afficher le document complet transmis pendant le discours du PCS. Il convient de porter à la connaissance des sociétaires les observations formulées lors de certification des comptes et de lire l’intégralité du rapport général et le rapport spécial  non standard pendant l’AG.</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kern="0" dirty="0">
                <a:solidFill>
                  <a:srgbClr val="0D4194"/>
                </a:solidFill>
                <a:latin typeface="Arial" panose="020B0604020202020204" pitchFamily="34" charset="0"/>
                <a:cs typeface="Arial" panose="020B0604020202020204" pitchFamily="34" charset="0"/>
              </a:rPr>
              <a:t>Si vous ne savez pas quelle version du rapport vous concerne, nous vous invitons à contacter l’inspection à ce sujet.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u="sng" kern="1200" baseline="0" dirty="0">
                <a:solidFill>
                  <a:schemeClr val="tx1"/>
                </a:solidFill>
                <a:effectLst/>
                <a:latin typeface="+mn-lt"/>
                <a:ea typeface="+mn-ea"/>
                <a:cs typeface="+mn-cs"/>
              </a:rPr>
              <a:t>(Afficher le rapport spécial et le Président du Conseil de Surveillance commente) :</a:t>
            </a:r>
            <a:endParaRPr lang="fr-FR" sz="1200" b="1" i="1" u="sng" kern="1200" dirty="0">
              <a:solidFill>
                <a:schemeClr val="tx1"/>
              </a:solidFill>
              <a:effectLst/>
              <a:latin typeface="+mn-lt"/>
              <a:ea typeface="+mn-ea"/>
              <a:cs typeface="+mn-cs"/>
            </a:endParaRPr>
          </a:p>
          <a:p>
            <a:r>
              <a:rPr lang="fr-FR" sz="1200" kern="1200" baseline="0" dirty="0">
                <a:solidFill>
                  <a:schemeClr val="tx1"/>
                </a:solidFill>
                <a:effectLst/>
                <a:latin typeface="+mn-lt"/>
                <a:ea typeface="+mn-ea"/>
                <a:cs typeface="+mn-cs"/>
              </a:rPr>
              <a:t>Les vérifications spécifiques réalisées concernant le respect des dispositions légales, statutaires et règlementaires, n’appellent pas de commentaires particuliers de la part de l’inspection fédérale comme du Conseil de Surveillance.</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Je voudrais remercier l’ensemble des membres du conseil de surveillance, tous élus bénévoles, qui contrôlent, au nom des sociétaires, l’activité de la Caisse.</a:t>
            </a:r>
          </a:p>
          <a:p>
            <a:r>
              <a:rPr lang="fr-FR" sz="1200" kern="1200" dirty="0">
                <a:solidFill>
                  <a:schemeClr val="tx1"/>
                </a:solidFill>
                <a:effectLst/>
                <a:latin typeface="+mn-lt"/>
                <a:ea typeface="+mn-ea"/>
                <a:cs typeface="+mn-cs"/>
              </a:rPr>
              <a:t> </a:t>
            </a:r>
          </a:p>
          <a:p>
            <a:r>
              <a:rPr lang="fr-FR" sz="1200" b="1" kern="1200" dirty="0">
                <a:solidFill>
                  <a:schemeClr val="tx1"/>
                </a:solidFill>
                <a:effectLst/>
                <a:latin typeface="+mn-lt"/>
                <a:ea typeface="+mn-ea"/>
                <a:cs typeface="+mn-cs"/>
              </a:rPr>
              <a:t>En suite logique avec ce qui vient de vous être exposé et en tant que Président du conseil de surveillance, je vous appelle à voter les résolutions qui vous sont présentées.</a:t>
            </a:r>
            <a:endParaRPr lang="fr-FR" sz="1200" kern="1200" dirty="0">
              <a:solidFill>
                <a:schemeClr val="tx1"/>
              </a:solidFill>
              <a:effectLst/>
              <a:latin typeface="+mn-lt"/>
              <a:ea typeface="+mn-ea"/>
              <a:cs typeface="+mn-cs"/>
            </a:endParaRP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Je passe la parole à président</a:t>
            </a:r>
            <a:r>
              <a:rPr lang="fr-FR" sz="1200" kern="1200" baseline="0" dirty="0">
                <a:solidFill>
                  <a:schemeClr val="tx1"/>
                </a:solidFill>
                <a:effectLst/>
                <a:latin typeface="+mn-lt"/>
                <a:ea typeface="+mn-ea"/>
                <a:cs typeface="+mn-cs"/>
              </a:rPr>
              <a:t> du Conseil d’administration.</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latin typeface="Garamond" panose="02020404030301010803" pitchFamily="18" charset="0"/>
            </a:endParaRP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14</a:t>
            </a:fld>
            <a:endParaRPr lang="fr-FR"/>
          </a:p>
        </p:txBody>
      </p:sp>
    </p:spTree>
    <p:extLst>
      <p:ext uri="{BB962C8B-B14F-4D97-AF65-F5344CB8AC3E}">
        <p14:creationId xmlns:p14="http://schemas.microsoft.com/office/powerpoint/2010/main" val="2611478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hangingPunct="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15</a:t>
            </a:fld>
            <a:endParaRPr lang="fr-FR"/>
          </a:p>
        </p:txBody>
      </p:sp>
    </p:spTree>
    <p:extLst>
      <p:ext uri="{BB962C8B-B14F-4D97-AF65-F5344CB8AC3E}">
        <p14:creationId xmlns:p14="http://schemas.microsoft.com/office/powerpoint/2010/main" val="385685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Merci M le Président du conseil de surveillance / Mme la Présidente du conseil de surveillance.</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 voudrais remercier les élus du conseil de surveillance pour votre excellente contribution au fonctionnement de notre Caisse.</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L’exposé de votre rapport nous permet désormais de passer au vote des résolutions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Nous allons maintenant procéder au vote de la résolution qui s’affiche (sur l’écran dans la salle).</a:t>
            </a:r>
          </a:p>
          <a:p>
            <a:pPr algn="just"/>
            <a:endParaRPr lang="fr-FR" sz="1800" dirty="0">
              <a:effectLst/>
              <a:latin typeface="Arial" panose="020B0604020202020204" pitchFamily="34" charset="0"/>
              <a:ea typeface="Times New Roman" panose="02020603050405020304" pitchFamily="18" charset="0"/>
            </a:endParaRPr>
          </a:p>
          <a:p>
            <a:pPr marR="67310" algn="just">
              <a:lnSpc>
                <a:spcPct val="81000"/>
              </a:lnSpc>
            </a:pPr>
            <a:r>
              <a:rPr lang="fr-FR" sz="1800" dirty="0">
                <a:solidFill>
                  <a:srgbClr val="0070C0"/>
                </a:solidFill>
                <a:effectLst/>
                <a:latin typeface="Arial" panose="020B0604020202020204" pitchFamily="34" charset="0"/>
                <a:ea typeface="Times New Roman" panose="02020603050405020304" pitchFamily="18" charset="0"/>
                <a:cs typeface="Calibri" panose="020F0502020204030204" pitchFamily="34" charset="0"/>
              </a:rPr>
              <a:t>Il s’agit de </a:t>
            </a:r>
            <a:r>
              <a:rPr lang="fr-FR" sz="1800" b="1" dirty="0">
                <a:solidFill>
                  <a:srgbClr val="0070C0"/>
                </a:solidFill>
                <a:effectLst/>
                <a:latin typeface="Arial" panose="020B0604020202020204" pitchFamily="34" charset="0"/>
                <a:ea typeface="Times New Roman" panose="02020603050405020304" pitchFamily="18" charset="0"/>
                <a:cs typeface="Calibri" panose="020F0502020204030204" pitchFamily="34" charset="0"/>
              </a:rPr>
              <a:t>l’approbation des comptes retracés par le bilan et le compte de résultats</a:t>
            </a:r>
            <a:r>
              <a:rPr lang="fr-FR" sz="1800" dirty="0">
                <a:solidFill>
                  <a:srgbClr val="0070C0"/>
                </a:solidFill>
                <a:effectLst/>
                <a:latin typeface="Arial" panose="020B0604020202020204" pitchFamily="34" charset="0"/>
                <a:ea typeface="Times New Roman" panose="02020603050405020304" pitchFamily="18" charset="0"/>
                <a:cs typeface="Calibri" panose="020F0502020204030204" pitchFamily="34" charset="0"/>
              </a:rPr>
              <a:t>. C’est une décision prise par les sociétaires, qui consiste à approuver la bonne gestion qui a été faite.</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Seuls les sociétaires qui ont un carton et qui n’ont pas déjà voté peuvent voter à présent.</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est contre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s’abstient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 résolution est adoptée à la majorité</a:t>
            </a:r>
          </a:p>
          <a:p>
            <a:pPr algn="just"/>
            <a:endParaRPr lang="fr-FR" sz="1800" dirty="0">
              <a:effectLst/>
              <a:latin typeface="Arial" panose="020B0604020202020204" pitchFamily="34" charset="0"/>
              <a:ea typeface="Times New Roman" panose="02020603050405020304" pitchFamily="18" charset="0"/>
            </a:endParaRPr>
          </a:p>
          <a:p>
            <a:pPr algn="just"/>
            <a:r>
              <a:rPr lang="fr-FR" sz="1100" i="1" dirty="0"/>
              <a:t>(le directeur ajoute aux votes réalisés dans la BAD</a:t>
            </a:r>
            <a:r>
              <a:rPr lang="fr-FR" sz="1100" i="1" baseline="0" dirty="0"/>
              <a:t> et en Caisse, repris </a:t>
            </a:r>
            <a:r>
              <a:rPr lang="fr-FR" sz="1100" i="1" dirty="0"/>
              <a:t>sur la feuille éditée à partir de INVIT, les votes contre/abstention/pour,</a:t>
            </a:r>
            <a:r>
              <a:rPr lang="fr-FR" sz="1100" i="1" baseline="0" dirty="0"/>
              <a:t> réalisés dans la salle et le total. </a:t>
            </a:r>
          </a:p>
          <a:p>
            <a:pPr algn="just"/>
            <a:r>
              <a:rPr lang="fr-FR" sz="1100" i="1" baseline="0" dirty="0"/>
              <a:t>Il reportera les jours suivants ces résultats dans INVIT, ils seront ainsi repris dans la BAD pour que les sociétaires puissent trouver les résultats des votes globaux à l’AG).</a:t>
            </a:r>
            <a:endParaRPr lang="fr-FR" sz="1100" i="1" dirty="0"/>
          </a:p>
          <a:p>
            <a:pPr algn="just"/>
            <a:endParaRPr lang="fr-FR" sz="1200" dirty="0"/>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16</a:t>
            </a:fld>
            <a:endParaRPr lang="fr-FR"/>
          </a:p>
        </p:txBody>
      </p:sp>
    </p:spTree>
    <p:extLst>
      <p:ext uri="{BB962C8B-B14F-4D97-AF65-F5344CB8AC3E}">
        <p14:creationId xmlns:p14="http://schemas.microsoft.com/office/powerpoint/2010/main" val="2156937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Voici la résolution relative à </a:t>
            </a:r>
            <a:r>
              <a:rPr lang="fr-FR" sz="1800" b="1" kern="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l</a:t>
            </a:r>
            <a:r>
              <a:rPr lang="fr-FR" sz="1800" b="1" dirty="0">
                <a:solidFill>
                  <a:srgbClr val="0070C0"/>
                </a:solidFill>
                <a:effectLst/>
                <a:latin typeface="Arial" panose="020B0604020202020204" pitchFamily="34" charset="0"/>
                <a:ea typeface="Times New Roman" panose="02020603050405020304" pitchFamily="18" charset="0"/>
                <a:cs typeface="Calibri" panose="020F0502020204030204" pitchFamily="34" charset="0"/>
              </a:rPr>
              <a:t>’approbation de l’affectation du résultat</a:t>
            </a:r>
            <a:r>
              <a:rPr lang="fr-FR" sz="1800" dirty="0">
                <a:solidFill>
                  <a:srgbClr val="0070C0"/>
                </a:solidFill>
                <a:effectLst/>
                <a:latin typeface="Arial" panose="020B0604020202020204" pitchFamily="34" charset="0"/>
                <a:ea typeface="Times New Roman" panose="02020603050405020304" pitchFamily="18" charset="0"/>
                <a:cs typeface="Calibri" panose="020F0502020204030204" pitchFamily="34" charset="0"/>
              </a:rPr>
              <a:t>. C’est une décision prise par l’assemblée générale sur proposition du Conseil d’administration de la Caisse relative au traitement des résultats.</a:t>
            </a:r>
            <a:endParaRPr lang="fr-FR" sz="1800" dirty="0">
              <a:effectLst/>
              <a:latin typeface="Arial" panose="020B0604020202020204" pitchFamily="34" charset="0"/>
              <a:ea typeface="Times New Roman" panose="02020603050405020304" pitchFamily="18" charset="0"/>
            </a:endParaRPr>
          </a:p>
          <a:p>
            <a:pPr algn="just"/>
            <a:r>
              <a:rPr lang="fr-FR" sz="1800" dirty="0">
                <a:solidFill>
                  <a:srgbClr val="0070C0"/>
                </a:solidFill>
                <a:effectLst/>
                <a:latin typeface="Arial" panose="020B0604020202020204" pitchFamily="34" charset="0"/>
                <a:ea typeface="Times New Roman" panose="02020603050405020304" pitchFamily="18" charset="0"/>
                <a:cs typeface="Calibri" panose="020F0502020204030204" pitchFamily="34" charset="0"/>
              </a:rPr>
              <a:t>Dans le cas d’un résultat positif, il peut être affecté principalement à la distribution des dividendes, c’est-à-dire la rémunération des parts sociales B souscrites par les sociétaires, et à la constitution de réserves. Il peut également être reporté sur l’exercice suivant. L’affectation aux réserves permet de renforcer la solvabilité de la Caisse et ainsi la sécurité des sociétaires.</a:t>
            </a:r>
            <a:endParaRPr lang="fr-FR" sz="1800" dirty="0">
              <a:effectLst/>
              <a:latin typeface="Arial" panose="020B0604020202020204" pitchFamily="34" charset="0"/>
              <a:ea typeface="Times New Roman" panose="02020603050405020304" pitchFamily="18" charset="0"/>
            </a:endParaRPr>
          </a:p>
          <a:p>
            <a:pPr algn="just"/>
            <a:r>
              <a:rPr lang="fr-FR" sz="1800" dirty="0">
                <a:effectLst/>
                <a:latin typeface="Times New Roman" panose="02020603050405020304" pitchFamily="18" charset="0"/>
                <a:ea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est contre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s’abstient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 résolution est adoptée à la majorité</a:t>
            </a:r>
            <a:endParaRPr lang="fr-FR" sz="1800" dirty="0">
              <a:effectLst/>
              <a:latin typeface="Arial" panose="020B0604020202020204" pitchFamily="34" charset="0"/>
              <a:ea typeface="Times New Roman" panose="02020603050405020304" pitchFamily="18" charset="0"/>
            </a:endParaRPr>
          </a:p>
          <a:p>
            <a:pPr algn="just"/>
            <a:endParaRPr lang="fr-FR" sz="1200" dirty="0"/>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17</a:t>
            </a:fld>
            <a:endParaRPr lang="fr-FR"/>
          </a:p>
        </p:txBody>
      </p:sp>
    </p:spTree>
    <p:extLst>
      <p:ext uri="{BB962C8B-B14F-4D97-AF65-F5344CB8AC3E}">
        <p14:creationId xmlns:p14="http://schemas.microsoft.com/office/powerpoint/2010/main" val="2496719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Il vous est désormais proposé </a:t>
            </a:r>
            <a:r>
              <a:rPr lang="fr-FR"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d’approuver la variation du capital social</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en effet </a:t>
            </a:r>
            <a:r>
              <a:rPr lang="fr-FR" sz="1800" dirty="0">
                <a:solidFill>
                  <a:srgbClr val="0070C0"/>
                </a:solidFill>
                <a:effectLst/>
                <a:latin typeface="Arial" panose="020B0604020202020204" pitchFamily="34" charset="0"/>
                <a:ea typeface="Times New Roman" panose="02020603050405020304" pitchFamily="18" charset="0"/>
                <a:cs typeface="Calibri" panose="020F0502020204030204" pitchFamily="34" charset="0"/>
              </a:rPr>
              <a:t>la Caisse de Crédit Mutuel est une coopérative à capital variable. Chaque année il revient à l’assemblée générale d’approuver l’évolution du capital social détenu par les sociétaires au titre des parts sociales A et B.</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est contre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s’abstient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 résolution est adoptée à la majorité</a:t>
            </a:r>
            <a:endParaRPr lang="fr-FR" sz="1800" dirty="0">
              <a:effectLst/>
              <a:latin typeface="Arial" panose="020B0604020202020204" pitchFamily="34" charset="0"/>
              <a:ea typeface="Times New Roman" panose="02020603050405020304" pitchFamily="18" charset="0"/>
            </a:endParaRPr>
          </a:p>
          <a:p>
            <a:pPr algn="just"/>
            <a:endParaRPr lang="fr-FR" sz="1200" baseline="0" dirty="0"/>
          </a:p>
          <a:p>
            <a:pPr algn="just"/>
            <a:endParaRPr lang="fr-FR" sz="1200" dirty="0"/>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18</a:t>
            </a:fld>
            <a:endParaRPr lang="fr-FR"/>
          </a:p>
        </p:txBody>
      </p:sp>
    </p:spTree>
    <p:extLst>
      <p:ext uri="{BB962C8B-B14F-4D97-AF65-F5344CB8AC3E}">
        <p14:creationId xmlns:p14="http://schemas.microsoft.com/office/powerpoint/2010/main" val="1957481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Nous allons procéder au vote de la </a:t>
            </a:r>
            <a:r>
              <a:rPr lang="fr-FR"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résolution relative au quitus.</a:t>
            </a:r>
            <a:endParaRPr lang="fr-FR" sz="1800" b="1" dirty="0">
              <a:effectLst/>
              <a:latin typeface="Arial" panose="020B0604020202020204" pitchFamily="34" charset="0"/>
              <a:ea typeface="Times New Roman" panose="02020603050405020304" pitchFamily="18" charset="0"/>
            </a:endParaRPr>
          </a:p>
          <a:p>
            <a:pPr algn="just"/>
            <a:r>
              <a:rPr lang="fr-FR" sz="1800" dirty="0">
                <a:solidFill>
                  <a:srgbClr val="0070C0"/>
                </a:solidFill>
                <a:effectLst/>
                <a:latin typeface="Arial" panose="020B0604020202020204" pitchFamily="34" charset="0"/>
                <a:ea typeface="Times New Roman" panose="02020603050405020304" pitchFamily="18" charset="0"/>
                <a:cs typeface="Calibri" panose="020F0502020204030204" pitchFamily="34" charset="0"/>
              </a:rPr>
              <a:t>Donner quitus au Conseil d’administration signifie que les sociétaires de la Caisse approuvent sa bonne gestion</a:t>
            </a:r>
            <a:r>
              <a:rPr lang="fr-FR" sz="1800" spc="-10" dirty="0">
                <a:solidFill>
                  <a:srgbClr val="0070C0"/>
                </a:solidFill>
                <a:effectLst/>
                <a:latin typeface="Arial" panose="020B0604020202020204" pitchFamily="34" charset="0"/>
                <a:ea typeface="Times New Roman" panose="02020603050405020304" pitchFamily="18" charset="0"/>
              </a:rPr>
              <a:t> durant </a:t>
            </a:r>
            <a:r>
              <a:rPr lang="fr-FR" sz="1800" dirty="0">
                <a:solidFill>
                  <a:srgbClr val="0070C0"/>
                </a:solidFill>
                <a:effectLst/>
                <a:latin typeface="Arial" panose="020B0604020202020204" pitchFamily="34" charset="0"/>
                <a:ea typeface="Times New Roman" panose="02020603050405020304" pitchFamily="18" charset="0"/>
              </a:rPr>
              <a:t>la période du 1er janvier au </a:t>
            </a:r>
            <a:r>
              <a:rPr lang="fr-FR" sz="1800" spc="-15" dirty="0">
                <a:solidFill>
                  <a:srgbClr val="0070C0"/>
                </a:solidFill>
                <a:effectLst/>
                <a:latin typeface="Arial" panose="020B0604020202020204" pitchFamily="34" charset="0"/>
                <a:ea typeface="Times New Roman" panose="02020603050405020304" pitchFamily="18" charset="0"/>
              </a:rPr>
              <a:t>31 décembre </a:t>
            </a:r>
            <a:r>
              <a:rPr lang="fr-FR" sz="1800" spc="-20" dirty="0">
                <a:solidFill>
                  <a:srgbClr val="0070C0"/>
                </a:solidFill>
                <a:effectLst/>
                <a:latin typeface="Arial" panose="020B0604020202020204" pitchFamily="34" charset="0"/>
                <a:ea typeface="Times New Roman" panose="02020603050405020304" pitchFamily="18" charset="0"/>
              </a:rPr>
              <a:t>2025</a:t>
            </a:r>
            <a:r>
              <a:rPr lang="fr-FR" sz="1800" dirty="0">
                <a:solidFill>
                  <a:srgbClr val="0070C0"/>
                </a:solidFill>
                <a:effectLst/>
                <a:latin typeface="Arial" panose="020B0604020202020204" pitchFamily="34" charset="0"/>
                <a:ea typeface="Times New Roman" panose="02020603050405020304" pitchFamily="18" charset="0"/>
              </a:rPr>
              <a:t> et déchargent le Conseil de sa responsabilité (être quitte).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est contre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s’abstient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 résolution est adoptée à la majorité</a:t>
            </a:r>
            <a:endParaRPr lang="fr-FR" sz="1200" dirty="0"/>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19</a:t>
            </a:fld>
            <a:endParaRPr lang="fr-FR"/>
          </a:p>
        </p:txBody>
      </p:sp>
    </p:spTree>
    <p:extLst>
      <p:ext uri="{BB962C8B-B14F-4D97-AF65-F5344CB8AC3E}">
        <p14:creationId xmlns:p14="http://schemas.microsoft.com/office/powerpoint/2010/main" val="3098026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hangingPunct="0"/>
            <a:endParaRPr lang="fr-FR" sz="1200" kern="1200" dirty="0">
              <a:solidFill>
                <a:schemeClr val="tx1"/>
              </a:solidFill>
              <a:effectLst/>
              <a:latin typeface="+mn-lt"/>
              <a:ea typeface="+mn-ea"/>
              <a:cs typeface="+mn-cs"/>
            </a:endParaRPr>
          </a:p>
          <a:p>
            <a:pPr algn="just" hangingPunct="0"/>
            <a:r>
              <a:rPr lang="fr-FR" sz="1200" kern="1200" dirty="0">
                <a:solidFill>
                  <a:schemeClr val="tx1"/>
                </a:solidFill>
                <a:effectLst/>
                <a:latin typeface="+mn-lt"/>
                <a:ea typeface="+mn-ea"/>
                <a:cs typeface="+mn-cs"/>
              </a:rPr>
              <a:t>A mes côtés ce soir,</a:t>
            </a:r>
          </a:p>
          <a:p>
            <a:pPr algn="just" hangingPunct="0"/>
            <a:r>
              <a:rPr lang="fr-FR" sz="1200" kern="1200" dirty="0">
                <a:solidFill>
                  <a:schemeClr val="tx1"/>
                </a:solidFill>
                <a:effectLst/>
                <a:latin typeface="+mn-lt"/>
                <a:ea typeface="+mn-ea"/>
                <a:cs typeface="+mn-cs"/>
              </a:rPr>
              <a:t>M Xavier BERSANI, Président  du conseil de surveillance</a:t>
            </a: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2</a:t>
            </a:fld>
            <a:endParaRPr lang="fr-FR"/>
          </a:p>
        </p:txBody>
      </p:sp>
    </p:spTree>
    <p:extLst>
      <p:ext uri="{BB962C8B-B14F-4D97-AF65-F5344CB8AC3E}">
        <p14:creationId xmlns:p14="http://schemas.microsoft.com/office/powerpoint/2010/main" val="199715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hangingPunct="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20</a:t>
            </a:fld>
            <a:endParaRPr lang="fr-FR"/>
          </a:p>
        </p:txBody>
      </p:sp>
    </p:spTree>
    <p:extLst>
      <p:ext uri="{BB962C8B-B14F-4D97-AF65-F5344CB8AC3E}">
        <p14:creationId xmlns:p14="http://schemas.microsoft.com/office/powerpoint/2010/main" val="1967709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 pour terminer l’assemblée générale ordinaire, nous passons au vote de </a:t>
            </a:r>
            <a:r>
              <a:rPr lang="fr-FR" sz="1800" dirty="0">
                <a:solidFill>
                  <a:srgbClr val="0070C0"/>
                </a:solidFill>
                <a:effectLst/>
                <a:latin typeface="Arial" panose="020B0604020202020204" pitchFamily="34" charset="0"/>
                <a:ea typeface="Times New Roman" panose="02020603050405020304" pitchFamily="18" charset="0"/>
              </a:rPr>
              <a:t>cette résolution usuelle et purement formelle permet à une autre personne que le Président de l’assemblée générale d’effectuer les formalités légales consécutives à la réunion.</a:t>
            </a:r>
            <a:r>
              <a:rPr lang="fr-FR" sz="1800" dirty="0">
                <a:solidFill>
                  <a:srgbClr val="0070C0"/>
                </a:solidFill>
                <a:effectLst/>
                <a:latin typeface="Arial" panose="020B0604020202020204" pitchFamily="34" charset="0"/>
                <a:ea typeface="Times New Roman" panose="02020603050405020304" pitchFamily="18" charset="0"/>
                <a:cs typeface="Calibri" panose="020F0502020204030204" pitchFamily="34" charset="0"/>
              </a:rPr>
              <a: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est contre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s’abstient ?</a:t>
            </a:r>
            <a:endParaRPr lang="fr-FR" sz="1800" dirty="0">
              <a:effectLst/>
              <a:latin typeface="Arial" panose="020B0604020202020204" pitchFamily="34" charset="0"/>
              <a:ea typeface="Times New Roman" panose="02020603050405020304" pitchFamily="18" charset="0"/>
            </a:endParaRPr>
          </a:p>
          <a:p>
            <a:pPr algn="just"/>
            <a:r>
              <a:rPr lang="fr-FR" sz="1200" baseline="0" dirty="0"/>
              <a:t>La résolution est adoptée à la majorité</a:t>
            </a:r>
            <a:endParaRPr lang="fr-FR" sz="1200" b="0" dirty="0"/>
          </a:p>
          <a:p>
            <a:pPr algn="just"/>
            <a:endParaRPr lang="fr-FR" sz="1200" dirty="0"/>
          </a:p>
          <a:p>
            <a:pPr algn="just"/>
            <a:r>
              <a:rPr lang="fr-FR" sz="1100" i="1" dirty="0"/>
              <a:t>(le directeur ajoute aux votes réalisés dans la BAD</a:t>
            </a:r>
            <a:r>
              <a:rPr lang="fr-FR" sz="1100" i="1" baseline="0" dirty="0"/>
              <a:t> et en Caisse, repris </a:t>
            </a:r>
            <a:r>
              <a:rPr lang="fr-FR" sz="1100" i="1" dirty="0"/>
              <a:t>sur la feuille éditée à partir de INVIT, les votes contre/abstention/pour,</a:t>
            </a:r>
            <a:r>
              <a:rPr lang="fr-FR" sz="1100" i="1" baseline="0" dirty="0"/>
              <a:t> réalisés dans la salle et le total. </a:t>
            </a:r>
          </a:p>
          <a:p>
            <a:pPr algn="just"/>
            <a:r>
              <a:rPr lang="fr-FR" sz="1100" i="1" baseline="0" dirty="0"/>
              <a:t>Il reportera les jours suivants ces résultats dans INVIT, ils seront ainsi repris dans la BAD pour que les sociétaires puissent trouver les résultats des votes globaux à l’AG).</a:t>
            </a:r>
            <a:endParaRPr lang="fr-FR" sz="1100" i="1" dirty="0"/>
          </a:p>
          <a:p>
            <a:pPr algn="just"/>
            <a:endParaRPr lang="fr-FR" sz="1200" dirty="0"/>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21</a:t>
            </a:fld>
            <a:endParaRPr lang="fr-FR"/>
          </a:p>
        </p:txBody>
      </p:sp>
    </p:spTree>
    <p:extLst>
      <p:ext uri="{BB962C8B-B14F-4D97-AF65-F5344CB8AC3E}">
        <p14:creationId xmlns:p14="http://schemas.microsoft.com/office/powerpoint/2010/main" val="931917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0">
              <a:lnSpc>
                <a:spcPct val="100000"/>
              </a:lnSpc>
              <a:spcBef>
                <a:spcPts val="0"/>
              </a:spcBef>
              <a:spcAft>
                <a:spcPts val="0"/>
              </a:spcAft>
              <a:buClrTx/>
              <a:buSzTx/>
              <a:buFontTx/>
              <a:buNone/>
              <a:tabLst/>
              <a:defRPr/>
            </a:pPr>
            <a:r>
              <a:rPr lang="fr-FR" sz="1200" dirty="0">
                <a:effectLst/>
                <a:latin typeface="+mn-lt"/>
                <a:ea typeface="Times New Roman" panose="02020603050405020304" pitchFamily="18" charset="0"/>
              </a:rPr>
              <a:t>L’ensemble des points à l’ordre du jour</a:t>
            </a:r>
            <a:r>
              <a:rPr lang="fr-FR" sz="1200" baseline="0" dirty="0">
                <a:effectLst/>
                <a:latin typeface="+mn-lt"/>
                <a:ea typeface="Times New Roman" panose="02020603050405020304" pitchFamily="18" charset="0"/>
              </a:rPr>
              <a:t> vous ont été présentés, (le Président) je déclare </a:t>
            </a:r>
            <a:r>
              <a:rPr lang="fr-FR" sz="1200" dirty="0">
                <a:effectLst/>
                <a:latin typeface="+mn-lt"/>
                <a:ea typeface="Times New Roman" panose="02020603050405020304" pitchFamily="18" charset="0"/>
              </a:rPr>
              <a:t>l’Assemblée générale ordinaire close.</a:t>
            </a:r>
          </a:p>
          <a:p>
            <a:pPr algn="just" hangingPunct="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22</a:t>
            </a:fld>
            <a:endParaRPr lang="fr-FR"/>
          </a:p>
        </p:txBody>
      </p:sp>
    </p:spTree>
    <p:extLst>
      <p:ext uri="{BB962C8B-B14F-4D97-AF65-F5344CB8AC3E}">
        <p14:creationId xmlns:p14="http://schemas.microsoft.com/office/powerpoint/2010/main" val="1679113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Notre assemblée est maintenant terminée, je vous propose de passer à… </a:t>
            </a:r>
            <a:r>
              <a:rPr lang="fr-FR" sz="1200" i="1" kern="1200" dirty="0">
                <a:solidFill>
                  <a:schemeClr val="tx1"/>
                </a:solidFill>
                <a:effectLst/>
                <a:latin typeface="+mn-lt"/>
                <a:ea typeface="+mn-ea"/>
                <a:cs typeface="+mn-cs"/>
              </a:rPr>
              <a:t>(présentation d’un sujet  fraude / dividende sociétal / partie conviviale).</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23</a:t>
            </a:fld>
            <a:endParaRPr lang="fr-FR"/>
          </a:p>
        </p:txBody>
      </p:sp>
    </p:spTree>
    <p:extLst>
      <p:ext uri="{BB962C8B-B14F-4D97-AF65-F5344CB8AC3E}">
        <p14:creationId xmlns:p14="http://schemas.microsoft.com/office/powerpoint/2010/main" val="3340439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Afin de nous permettre d'ouvrir les travaux de cette assemblée je vais appeler 2 scrutateurs</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  </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  </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Mme  Estelle DOCREMONT, notre  Directrice de la caisse, assurera la fonction de secrétaire, conformément aux dispositions statutaires. J’assurerai le Présidence de l’Assemblée.</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 Bureau ainsi constitué, nous pouvons déclarer la séance ouverte.</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 précise que nous tenons à votre disposition l'ensemble des documents nécessaires au déroulement de cette Assemblée Générale.</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[(Pour mémoire sans les citer)</a:t>
            </a:r>
            <a:endParaRPr lang="fr-FR" sz="1800" dirty="0">
              <a:effectLst/>
              <a:latin typeface="Arial" panose="020B0604020202020204" pitchFamily="34" charset="0"/>
              <a:ea typeface="Times New Roman" panose="02020603050405020304" pitchFamily="18" charset="0"/>
            </a:endParaRPr>
          </a:p>
          <a:p>
            <a:pPr algn="just" hangingPunct="0"/>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Les statuts de la caisse.</a:t>
            </a:r>
            <a:endParaRPr lang="fr-FR" sz="1800" dirty="0">
              <a:effectLst/>
              <a:latin typeface="Arial" panose="020B0604020202020204" pitchFamily="34" charset="0"/>
              <a:ea typeface="Times New Roman" panose="02020603050405020304" pitchFamily="18" charset="0"/>
            </a:endParaRPr>
          </a:p>
          <a:p>
            <a:pPr algn="just" hangingPunct="0"/>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Les feuilles d’émargement des sociétaires ayant voté directement ou en tant que représentants avec des pouvoirs    </a:t>
            </a:r>
            <a:endParaRPr lang="fr-FR" sz="1800" dirty="0">
              <a:effectLst/>
              <a:latin typeface="Arial" panose="020B0604020202020204" pitchFamily="34" charset="0"/>
              <a:ea typeface="Times New Roman" panose="02020603050405020304" pitchFamily="18" charset="0"/>
            </a:endParaRPr>
          </a:p>
          <a:p>
            <a:pPr algn="just" hangingPunct="0"/>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Le texte des résolutions soumises à l'assemblée.</a:t>
            </a:r>
            <a:endParaRPr lang="fr-FR" sz="1800" dirty="0">
              <a:effectLst/>
              <a:latin typeface="Arial" panose="020B0604020202020204" pitchFamily="34" charset="0"/>
              <a:ea typeface="Times New Roman" panose="02020603050405020304" pitchFamily="18" charset="0"/>
            </a:endParaRPr>
          </a:p>
          <a:p>
            <a:pPr algn="just" hangingPunct="0"/>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Un exemplaire du journal d'annonces légales contenant l'avis de convocation</a:t>
            </a:r>
            <a:endParaRPr lang="fr-FR" sz="1800" dirty="0">
              <a:effectLst/>
              <a:latin typeface="Arial" panose="020B0604020202020204" pitchFamily="34" charset="0"/>
              <a:ea typeface="Times New Roman" panose="02020603050405020304" pitchFamily="18" charset="0"/>
            </a:endParaRPr>
          </a:p>
          <a:p>
            <a:pPr algn="just" hangingPunct="0"/>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L'inventaire, le bilan, le compte d'exploitation générale et le compte de résultats de l'exercice écoulé.</a:t>
            </a:r>
            <a:endParaRPr lang="fr-FR" sz="1800" dirty="0">
              <a:effectLst/>
              <a:latin typeface="Arial" panose="020B0604020202020204" pitchFamily="34" charset="0"/>
              <a:ea typeface="Times New Roman" panose="02020603050405020304" pitchFamily="18" charset="0"/>
            </a:endParaRPr>
          </a:p>
          <a:p>
            <a:pPr algn="just" hangingPunct="0"/>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Le rapport général et le rapport spécial de l'inspection</a:t>
            </a:r>
            <a:endParaRPr lang="fr-FR" sz="1800" dirty="0">
              <a:effectLst/>
              <a:latin typeface="Arial" panose="020B0604020202020204" pitchFamily="34" charset="0"/>
              <a:ea typeface="Times New Roman" panose="02020603050405020304" pitchFamily="18" charset="0"/>
            </a:endParaRPr>
          </a:p>
          <a:p>
            <a:pPr algn="just" hangingPunct="0"/>
            <a:r>
              <a:rPr lang="fr-FR" sz="1800" i="1" kern="1200" dirty="0">
                <a:solidFill>
                  <a:srgbClr val="1F3864"/>
                </a:solidFill>
                <a:effectLst/>
                <a:latin typeface="Calibri" panose="020F0502020204030204" pitchFamily="34" charset="0"/>
                <a:ea typeface="Times New Roman" panose="02020603050405020304" pitchFamily="18" charset="0"/>
              </a:rPr>
              <a:t>(prendre avec vous le tableau extrait de INVIT des votes réalisés en amont de l’AG sur lequel vous ajouterez les votes réalisés pendant l’AG).]</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 vous propose de démarrer nos travaux sans plus attendre.</a:t>
            </a:r>
            <a:endParaRPr lang="fr-FR" sz="1800" dirty="0">
              <a:effectLst/>
              <a:latin typeface="Arial" panose="020B0604020202020204" pitchFamily="34" charset="0"/>
              <a:ea typeface="Times New Roman" panose="02020603050405020304" pitchFamily="18" charset="0"/>
            </a:endParaRPr>
          </a:p>
          <a:p>
            <a:pPr algn="just" hangingPunct="0"/>
            <a:endParaRPr lang="fr-FR" sz="1200" kern="1200" dirty="0">
              <a:solidFill>
                <a:schemeClr val="tx1"/>
              </a:solidFill>
              <a:effectLst/>
              <a:latin typeface="+mn-lt"/>
              <a:ea typeface="+mn-ea"/>
              <a:cs typeface="+mn-cs"/>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Comme en 2025, nous avons mis à disposition des sociétaires, de nombreuses informations, le bilan, l’explication des résolutions, la présentation des élus de la Caisse et des candidats. Vous avez pu voter en amont de notre assemblée générale dans votre Banque à Distance, sur votre smartphone ou votre ordinateur ou également en Caisse.</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Ces votes réalisés de manière anticipée seront bien entendu ajoutés à ceux que vous exprimerez ce soir durant notre assemblée générale.</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Vous êtes </a:t>
            </a:r>
            <a:r>
              <a:rPr lang="fr-FR" sz="18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xxx</a:t>
            </a:r>
            <a:r>
              <a:rPr lang="fr-FR" sz="1800"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sociétaires présents ce soir, dont</a:t>
            </a:r>
            <a:r>
              <a:rPr lang="fr-FR" sz="1800"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FR" sz="18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xxx</a:t>
            </a:r>
            <a:r>
              <a:rPr lang="fr-FR" sz="1800"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sociétaires présents qui ont déjà voté par anticipation dans leur espace banque à distance ou en Caisse. </a:t>
            </a:r>
            <a:endParaRPr lang="fr-FR" sz="1800" dirty="0">
              <a:effectLst/>
              <a:latin typeface="Arial" panose="020B0604020202020204" pitchFamily="34" charset="0"/>
              <a:ea typeface="Times New Roman" panose="02020603050405020304" pitchFamily="18" charset="0"/>
            </a:endParaRPr>
          </a:p>
          <a:p>
            <a:pPr algn="just" hangingPunct="0"/>
            <a:r>
              <a:rPr lang="fr-FR" sz="18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xx</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sociétaires qui n’ont pas déjà voté ont reçu un carton de vote lors de l’émargement. Vous seuls pourrez voter ce soir en levant votre main avec ce carton de vote. </a:t>
            </a:r>
            <a:endParaRPr lang="fr-FR" sz="1800" dirty="0">
              <a:effectLst/>
              <a:latin typeface="Arial" panose="020B0604020202020204" pitchFamily="34" charset="0"/>
              <a:ea typeface="Times New Roman" panose="02020603050405020304" pitchFamily="18" charset="0"/>
            </a:endParaRPr>
          </a:p>
          <a:p>
            <a:pPr algn="just" hangingPunct="0"/>
            <a:r>
              <a:rPr lang="fr-FR" sz="1800" dirty="0">
                <a:effectLst/>
                <a:latin typeface="Times New Roman" panose="02020603050405020304" pitchFamily="18" charset="0"/>
                <a:ea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Les sociétaires qui ont déjà voté dans leur espace banque à distance ou en Caisse n’ont pas de carton à lever car on ne peut voter qu’une fois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Nous allons commencer nos travaux avec le rapport moral de notre caisse que je vais vous présenter. </a:t>
            </a:r>
            <a:endParaRPr lang="fr-FR" sz="1800" dirty="0">
              <a:effectLst/>
              <a:latin typeface="Arial" panose="020B0604020202020204" pitchFamily="34" charset="0"/>
              <a:ea typeface="Times New Roman" panose="02020603050405020304" pitchFamily="18" charset="0"/>
            </a:endParaRPr>
          </a:p>
          <a:p>
            <a:pPr algn="just" hangingPunct="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3</a:t>
            </a:fld>
            <a:endParaRPr lang="fr-FR"/>
          </a:p>
        </p:txBody>
      </p:sp>
    </p:spTree>
    <p:extLst>
      <p:ext uri="{BB962C8B-B14F-4D97-AF65-F5344CB8AC3E}">
        <p14:creationId xmlns:p14="http://schemas.microsoft.com/office/powerpoint/2010/main" val="2596631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hangingPunct="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4</a:t>
            </a:fld>
            <a:endParaRPr lang="fr-FR"/>
          </a:p>
        </p:txBody>
      </p:sp>
    </p:spTree>
    <p:extLst>
      <p:ext uri="{BB962C8B-B14F-4D97-AF65-F5344CB8AC3E}">
        <p14:creationId xmlns:p14="http://schemas.microsoft.com/office/powerpoint/2010/main" val="382876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Vous êtes sociétaire de la Caisse, votre implication est essentielle au fonctionnement de notre modèle mutualiste. Nous sommes différents des autres banques ! Votre conseiller vous apporte des réponses ! Nous avons un pouvoir de décision local ! Les produits et les services proposés vous sont adaptés ! Nous avons une forte dynamique locale.</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Vous êtes sociétaires d’une association </a:t>
            </a:r>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(droit local)</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société </a:t>
            </a:r>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(droit général)</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coopérative. Tous les sociétaires ont le même pouvoir de décision ! Quel que soit le nombre de parts sociales que vous détenez, vous avez chacun une voix, selon le principe Une personne = Une voix.</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 quasi-totalité des clients de notre Caisse sont sociétaires et s’il y a ici des personnes qui ne le sont pas encore, je les invite à le devenir. </a:t>
            </a:r>
            <a:r>
              <a:rPr lang="fr-FR"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Etre</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sociétaire, c’est une façon de garantir notre modèle et notre fonctionnement non centralisé et très réactif à votre service. Vous êtes donc coopérateurs et vous avez élu des sociétaires pour vous représenter et veiller à la pérennité de la coopérative dans 2 conseils : le conseil d’administration et le conseil de surveillance.</a:t>
            </a:r>
            <a:endParaRPr lang="fr-FR" sz="1800" dirty="0">
              <a:effectLst/>
              <a:latin typeface="Arial" panose="020B0604020202020204" pitchFamily="34" charset="0"/>
              <a:ea typeface="Times New Roman" panose="02020603050405020304" pitchFamily="18" charset="0"/>
            </a:endParaRPr>
          </a:p>
          <a:p>
            <a:pPr algn="just"/>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5</a:t>
            </a:fld>
            <a:endParaRPr lang="fr-FR"/>
          </a:p>
        </p:txBody>
      </p:sp>
    </p:spTree>
    <p:extLst>
      <p:ext uri="{BB962C8B-B14F-4D97-AF65-F5344CB8AC3E}">
        <p14:creationId xmlns:p14="http://schemas.microsoft.com/office/powerpoint/2010/main" val="792939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 conseil d’administration est dynamique, nous avons tenu </a:t>
            </a:r>
            <a:r>
              <a:rPr lang="fr-FR"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 </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réunions du conseil d’administration.</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Pour bien exercer notre rôle d’administrateur, les élus que nous sommes, suivons des formations qui sont essentielles pour l’accomplissement de notre mission.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Ainsi nous avons suivi xx formations en 2025, de nombreux modules de formations ont été développés à travers des formations que nous suivons lors des réunions de conseils, et nous avons désormais la possibilité de nous former avec une plateforme de contenus dédiés aux élus, accessible 7 jours 7, 24 h/24.</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 tiens à remercier l’ensemble des élus pour leur engagement bénévole</a:t>
            </a:r>
            <a:endParaRPr lang="fr-FR" sz="1800" dirty="0">
              <a:effectLst/>
              <a:latin typeface="Arial" panose="020B0604020202020204" pitchFamily="34" charset="0"/>
              <a:ea typeface="Times New Roman" panose="02020603050405020304" pitchFamily="18" charset="0"/>
            </a:endParaRPr>
          </a:p>
          <a:p>
            <a:pPr algn="just"/>
            <a:endParaRPr lang="fr-FR" dirty="0"/>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6</a:t>
            </a:fld>
            <a:endParaRPr lang="fr-FR"/>
          </a:p>
        </p:txBody>
      </p:sp>
    </p:spTree>
    <p:extLst>
      <p:ext uri="{BB962C8B-B14F-4D97-AF65-F5344CB8AC3E}">
        <p14:creationId xmlns:p14="http://schemas.microsoft.com/office/powerpoint/2010/main" val="976416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Nous apprécions tous la stabilité du personnel de notre Caisse, cela n’empêche pas quelques mouvements de personnel.</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C’est ainsi que xxx et </a:t>
            </a:r>
            <a:r>
              <a:rPr lang="fr-FR"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xxxx</a:t>
            </a:r>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ont rejoint notre Caisse en remplacement de </a:t>
            </a:r>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xxx  et </a:t>
            </a:r>
            <a:r>
              <a:rPr lang="fr-FR" sz="1800" i="1"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xxxx</a:t>
            </a:r>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que nous apprécions tous et qui ont bénéficié d’une évolution professionnelle.</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Merci à </a:t>
            </a:r>
            <a:r>
              <a:rPr lang="fr-FR" sz="1800" i="1"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xxxxx</a:t>
            </a:r>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et </a:t>
            </a:r>
            <a:r>
              <a:rPr lang="fr-FR" sz="1800" i="1"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xxxxx</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nous sommes nombreux à avoir beaucoup apprécié votre disponibilité et votre engagement professionnel et bienvenue à </a:t>
            </a:r>
            <a:r>
              <a:rPr lang="fr-FR" sz="1800" i="1"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xxxxx</a:t>
            </a:r>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et </a:t>
            </a:r>
            <a:r>
              <a:rPr lang="fr-FR" sz="1800" i="1"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xxxxx</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Merci pour la confiance que vous accordez à toute l’équipe de notre Caisse. Je remercie les salariés pour leur professionnalisme, leur disponibilité. Ils sont tous particulièrement mobilisés et assurent à l’ensemble des sociétaires et clients une remarquable qualité de service pour continuer à honorer votre confiance.</a:t>
            </a:r>
            <a:endParaRPr lang="fr-FR" sz="1800" dirty="0">
              <a:effectLst/>
              <a:latin typeface="Arial" panose="020B0604020202020204" pitchFamily="34" charset="0"/>
              <a:ea typeface="Times New Roman" panose="02020603050405020304" pitchFamily="18" charset="0"/>
            </a:endParaRPr>
          </a:p>
          <a:p>
            <a:pPr algn="just"/>
            <a:endParaRPr lang="fr-FR" dirty="0"/>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7</a:t>
            </a:fld>
            <a:endParaRPr lang="fr-FR"/>
          </a:p>
        </p:txBody>
      </p:sp>
    </p:spTree>
    <p:extLst>
      <p:ext uri="{BB962C8B-B14F-4D97-AF65-F5344CB8AC3E}">
        <p14:creationId xmlns:p14="http://schemas.microsoft.com/office/powerpoint/2010/main" val="1724452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Plus que jamais nous croyons dans la force du mutualisme pour être utiles à nos sociétaires et pour construire un monde plus juste et plus durable.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Pour cultiver cette différence, nous veillons à la dynamique de notre démocratie et la représentativité des élus dans les conseils.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Tout ceci pour mieux servir les intérêts des sociétaires et contribuer efficacement au développement de la vie économique locale.</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Merci de votre attention !</a:t>
            </a:r>
            <a:endParaRPr lang="fr-FR" sz="1800" dirty="0">
              <a:effectLst/>
              <a:latin typeface="Arial" panose="020B0604020202020204" pitchFamily="34" charset="0"/>
              <a:ea typeface="Times New Roman" panose="02020603050405020304" pitchFamily="18" charset="0"/>
            </a:endParaRPr>
          </a:p>
          <a:p>
            <a:pPr algn="just" hangingPunct="0"/>
            <a:r>
              <a:rPr lang="fr-FR" sz="1200" i="1" kern="1200" dirty="0">
                <a:solidFill>
                  <a:schemeClr val="tx1"/>
                </a:solidFill>
                <a:effectLst/>
                <a:latin typeface="+mn-lt"/>
                <a:ea typeface="+mn-ea"/>
                <a:cs typeface="+mn-cs"/>
              </a:rPr>
              <a:t>Le PCA passe la parole au directeur pour la présentation du Bilan et du Compte de résultat.</a:t>
            </a:r>
            <a:endParaRPr lang="fr-FR" sz="1200" kern="1200" dirty="0">
              <a:solidFill>
                <a:schemeClr val="tx1"/>
              </a:solidFill>
              <a:effectLst/>
              <a:latin typeface="+mn-lt"/>
              <a:ea typeface="+mn-ea"/>
              <a:cs typeface="+mn-cs"/>
            </a:endParaRPr>
          </a:p>
          <a:p>
            <a:pPr algn="just"/>
            <a:endParaRPr lang="fr-FR" dirty="0"/>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8</a:t>
            </a:fld>
            <a:endParaRPr lang="fr-FR"/>
          </a:p>
        </p:txBody>
      </p:sp>
    </p:spTree>
    <p:extLst>
      <p:ext uri="{BB962C8B-B14F-4D97-AF65-F5344CB8AC3E}">
        <p14:creationId xmlns:p14="http://schemas.microsoft.com/office/powerpoint/2010/main" val="2120826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hangingPunct="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9</a:t>
            </a:fld>
            <a:endParaRPr lang="fr-FR"/>
          </a:p>
        </p:txBody>
      </p:sp>
    </p:spTree>
    <p:extLst>
      <p:ext uri="{BB962C8B-B14F-4D97-AF65-F5344CB8AC3E}">
        <p14:creationId xmlns:p14="http://schemas.microsoft.com/office/powerpoint/2010/main" val="29070202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IENVEN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669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PROXIMITÉ">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996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1_LA PROXIMITÉ">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085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ASSEMBLÉE GÉNÉRA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01B78-7835-81C3-6CDB-115E60374A8B}"/>
              </a:ext>
            </a:extLst>
          </p:cNvPr>
          <p:cNvSpPr>
            <a:spLocks noGrp="1"/>
          </p:cNvSpPr>
          <p:nvPr>
            <p:ph type="ctrTitle"/>
          </p:nvPr>
        </p:nvSpPr>
        <p:spPr>
          <a:xfrm>
            <a:off x="5185939" y="2938451"/>
            <a:ext cx="5173116" cy="1695472"/>
          </a:xfrm>
        </p:spPr>
        <p:txBody>
          <a:bodyPr anchor="t">
            <a:noAutofit/>
          </a:bodyPr>
          <a:lstStyle>
            <a:lvl1pPr algn="l">
              <a:defRPr sz="5400" b="1" i="0" spc="0">
                <a:solidFill>
                  <a:srgbClr val="0D4194"/>
                </a:solidFill>
                <a:latin typeface="Arial" panose="020B060402020202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423136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Espace réservé du texte 20">
            <a:extLst>
              <a:ext uri="{FF2B5EF4-FFF2-40B4-BE49-F238E27FC236}">
                <a16:creationId xmlns:a16="http://schemas.microsoft.com/office/drawing/2014/main" id="{2A596681-174B-3A52-F20C-BD5151BB4C32}"/>
              </a:ext>
            </a:extLst>
          </p:cNvPr>
          <p:cNvSpPr>
            <a:spLocks noGrp="1"/>
          </p:cNvSpPr>
          <p:nvPr>
            <p:ph type="body" sz="quarter" idx="10" hasCustomPrompt="1"/>
          </p:nvPr>
        </p:nvSpPr>
        <p:spPr>
          <a:xfrm rot="21011575">
            <a:off x="1865066" y="1840324"/>
            <a:ext cx="4476750" cy="1009753"/>
          </a:xfrm>
        </p:spPr>
        <p:txBody>
          <a:bodyPr/>
          <a:lstStyle>
            <a:lvl1pPr marL="0" indent="0">
              <a:buNone/>
              <a:defRPr sz="6000" b="1">
                <a:latin typeface=""/>
              </a:defRPr>
            </a:lvl1pPr>
          </a:lstStyle>
          <a:p>
            <a:pPr lvl="0"/>
            <a:r>
              <a:rPr lang="fr-FR" dirty="0"/>
              <a:t>Rapport</a:t>
            </a:r>
          </a:p>
        </p:txBody>
      </p:sp>
      <p:sp>
        <p:nvSpPr>
          <p:cNvPr id="22" name="Espace réservé du texte 20">
            <a:extLst>
              <a:ext uri="{FF2B5EF4-FFF2-40B4-BE49-F238E27FC236}">
                <a16:creationId xmlns:a16="http://schemas.microsoft.com/office/drawing/2014/main" id="{39FC2BF3-BE1E-4968-E273-D73E98D5DF15}"/>
              </a:ext>
            </a:extLst>
          </p:cNvPr>
          <p:cNvSpPr>
            <a:spLocks noGrp="1"/>
          </p:cNvSpPr>
          <p:nvPr>
            <p:ph type="body" sz="quarter" idx="11" hasCustomPrompt="1"/>
          </p:nvPr>
        </p:nvSpPr>
        <p:spPr>
          <a:xfrm>
            <a:off x="2401958" y="3117087"/>
            <a:ext cx="4476750" cy="843117"/>
          </a:xfrm>
        </p:spPr>
        <p:txBody>
          <a:bodyPr/>
          <a:lstStyle>
            <a:lvl1pPr marL="0" indent="0">
              <a:buNone/>
              <a:defRPr sz="6000" b="1">
                <a:solidFill>
                  <a:srgbClr val="E84262"/>
                </a:solidFill>
                <a:latin typeface="Arial" panose="020B0604020202020204" pitchFamily="34" charset="0"/>
                <a:cs typeface="Arial" panose="020B0604020202020204" pitchFamily="34" charset="0"/>
              </a:defRPr>
            </a:lvl1pPr>
          </a:lstStyle>
          <a:p>
            <a:pPr lvl="0"/>
            <a:r>
              <a:rPr lang="fr-FR" dirty="0"/>
              <a:t>D’ACTIVITÉ</a:t>
            </a:r>
          </a:p>
        </p:txBody>
      </p:sp>
      <p:sp>
        <p:nvSpPr>
          <p:cNvPr id="24" name="Espace réservé du texte 23">
            <a:extLst>
              <a:ext uri="{FF2B5EF4-FFF2-40B4-BE49-F238E27FC236}">
                <a16:creationId xmlns:a16="http://schemas.microsoft.com/office/drawing/2014/main" id="{7D9FCED5-B73B-7780-9FE2-DD2D8151AA38}"/>
              </a:ext>
            </a:extLst>
          </p:cNvPr>
          <p:cNvSpPr>
            <a:spLocks noGrp="1"/>
          </p:cNvSpPr>
          <p:nvPr>
            <p:ph type="body" sz="quarter" idx="12" hasCustomPrompt="1"/>
          </p:nvPr>
        </p:nvSpPr>
        <p:spPr>
          <a:xfrm>
            <a:off x="2401958" y="4109214"/>
            <a:ext cx="2303463" cy="474662"/>
          </a:xfrm>
        </p:spPr>
        <p:txBody>
          <a:bodyPr>
            <a:normAutofit/>
          </a:bodyPr>
          <a:lstStyle>
            <a:lvl1pPr marL="0" indent="0">
              <a:buNone/>
              <a:defRPr sz="1400"/>
            </a:lvl1pPr>
          </a:lstStyle>
          <a:p>
            <a:pPr lvl="0"/>
            <a:r>
              <a:rPr lang="fr-FR" dirty="0"/>
              <a:t>TEXTE ICI</a:t>
            </a:r>
          </a:p>
        </p:txBody>
      </p:sp>
    </p:spTree>
    <p:extLst>
      <p:ext uri="{BB962C8B-B14F-4D97-AF65-F5344CB8AC3E}">
        <p14:creationId xmlns:p14="http://schemas.microsoft.com/office/powerpoint/2010/main" val="80078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1_TITRE + TEX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6E4E3B-C23D-97EE-88AE-BC84CAB6834C}"/>
              </a:ext>
            </a:extLst>
          </p:cNvPr>
          <p:cNvSpPr>
            <a:spLocks noGrp="1"/>
          </p:cNvSpPr>
          <p:nvPr>
            <p:ph type="ctrTitle"/>
          </p:nvPr>
        </p:nvSpPr>
        <p:spPr>
          <a:xfrm>
            <a:off x="3112202" y="1839406"/>
            <a:ext cx="5967595" cy="1324521"/>
          </a:xfrm>
        </p:spPr>
        <p:txBody>
          <a:bodyPr anchor="t">
            <a:noAutofit/>
          </a:bodyPr>
          <a:lstStyle>
            <a:lvl1pPr algn="l">
              <a:defRPr sz="4600" b="1" i="0" spc="0">
                <a:solidFill>
                  <a:srgbClr val="0D4194"/>
                </a:solidFill>
                <a:latin typeface="Arial" panose="020B0604020202020204" pitchFamily="34" charset="0"/>
                <a:cs typeface="Arial" panose="020B0604020202020204" pitchFamily="34" charset="0"/>
              </a:defRPr>
            </a:lvl1pPr>
          </a:lstStyle>
          <a:p>
            <a:endParaRPr lang="fr-FR" dirty="0"/>
          </a:p>
        </p:txBody>
      </p:sp>
      <p:sp>
        <p:nvSpPr>
          <p:cNvPr id="15" name="Espace réservé du texte 9">
            <a:extLst>
              <a:ext uri="{FF2B5EF4-FFF2-40B4-BE49-F238E27FC236}">
                <a16:creationId xmlns:a16="http://schemas.microsoft.com/office/drawing/2014/main" id="{5F32665D-7E15-4954-24F4-D02843EF8629}"/>
              </a:ext>
            </a:extLst>
          </p:cNvPr>
          <p:cNvSpPr>
            <a:spLocks noGrp="1"/>
          </p:cNvSpPr>
          <p:nvPr>
            <p:ph type="body" sz="quarter" idx="11"/>
          </p:nvPr>
        </p:nvSpPr>
        <p:spPr>
          <a:xfrm>
            <a:off x="3112202" y="3429000"/>
            <a:ext cx="7451379" cy="1324521"/>
          </a:xfrm>
        </p:spPr>
        <p:txBody>
          <a:bodyPr>
            <a:noAutofit/>
          </a:bodyPr>
          <a:lstStyle>
            <a:lvl1pPr marL="0" indent="0">
              <a:buNone/>
              <a:defRPr sz="1500" b="1">
                <a:solidFill>
                  <a:srgbClr val="0D4194"/>
                </a:solidFill>
                <a:latin typeface="Arial" panose="020B0604020202020204" pitchFamily="34" charset="0"/>
                <a:cs typeface="Arial" panose="020B0604020202020204" pitchFamily="34" charset="0"/>
              </a:defRPr>
            </a:lvl1pPr>
          </a:lstStyle>
          <a:p>
            <a:pPr lvl="0"/>
            <a:endParaRPr lang="fr-FR" dirty="0"/>
          </a:p>
        </p:txBody>
      </p:sp>
    </p:spTree>
    <p:extLst>
      <p:ext uri="{BB962C8B-B14F-4D97-AF65-F5344CB8AC3E}">
        <p14:creationId xmlns:p14="http://schemas.microsoft.com/office/powerpoint/2010/main" val="298446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2_TITRE + TEXT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F85449E0-09E7-D9AB-E532-39912E79BB52}"/>
              </a:ext>
            </a:extLst>
          </p:cNvPr>
          <p:cNvSpPr>
            <a:spLocks noGrp="1"/>
          </p:cNvSpPr>
          <p:nvPr>
            <p:ph type="ctrTitle"/>
          </p:nvPr>
        </p:nvSpPr>
        <p:spPr>
          <a:xfrm>
            <a:off x="3009332" y="1177145"/>
            <a:ext cx="5967595" cy="1324521"/>
          </a:xfrm>
        </p:spPr>
        <p:txBody>
          <a:bodyPr anchor="t">
            <a:noAutofit/>
          </a:bodyPr>
          <a:lstStyle>
            <a:lvl1pPr algn="l">
              <a:defRPr sz="4600" b="1" i="0" spc="0">
                <a:solidFill>
                  <a:srgbClr val="0D4194"/>
                </a:solidFill>
                <a:latin typeface="Arial" panose="020B0604020202020204" pitchFamily="34" charset="0"/>
                <a:cs typeface="Arial" panose="020B0604020202020204" pitchFamily="34" charset="0"/>
              </a:defRPr>
            </a:lvl1pPr>
          </a:lstStyle>
          <a:p>
            <a:endParaRPr lang="fr-FR" dirty="0"/>
          </a:p>
        </p:txBody>
      </p:sp>
      <p:sp>
        <p:nvSpPr>
          <p:cNvPr id="4" name="Espace réservé du texte 9">
            <a:extLst>
              <a:ext uri="{FF2B5EF4-FFF2-40B4-BE49-F238E27FC236}">
                <a16:creationId xmlns:a16="http://schemas.microsoft.com/office/drawing/2014/main" id="{3853EB8C-2AC7-01F0-9F8B-3D8D582EB08F}"/>
              </a:ext>
            </a:extLst>
          </p:cNvPr>
          <p:cNvSpPr>
            <a:spLocks noGrp="1"/>
          </p:cNvSpPr>
          <p:nvPr>
            <p:ph type="body" sz="quarter" idx="11"/>
          </p:nvPr>
        </p:nvSpPr>
        <p:spPr>
          <a:xfrm>
            <a:off x="3009332" y="2766739"/>
            <a:ext cx="7451379" cy="1324521"/>
          </a:xfrm>
        </p:spPr>
        <p:txBody>
          <a:bodyPr>
            <a:noAutofit/>
          </a:bodyPr>
          <a:lstStyle>
            <a:lvl1pPr marL="0" indent="0">
              <a:buNone/>
              <a:defRPr sz="1500" b="1">
                <a:solidFill>
                  <a:srgbClr val="0D4194"/>
                </a:solidFill>
                <a:latin typeface="Arial" panose="020B0604020202020204" pitchFamily="34" charset="0"/>
                <a:cs typeface="Arial" panose="020B0604020202020204" pitchFamily="34" charset="0"/>
              </a:defRPr>
            </a:lvl1pPr>
          </a:lstStyle>
          <a:p>
            <a:pPr lvl="0"/>
            <a:endParaRPr lang="fr-FR" dirty="0"/>
          </a:p>
        </p:txBody>
      </p:sp>
    </p:spTree>
    <p:extLst>
      <p:ext uri="{BB962C8B-B14F-4D97-AF65-F5344CB8AC3E}">
        <p14:creationId xmlns:p14="http://schemas.microsoft.com/office/powerpoint/2010/main" val="902019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3_TITRE + TEXT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82C8228A-4575-1D1F-A4E8-44E75C18AAC4}"/>
              </a:ext>
            </a:extLst>
          </p:cNvPr>
          <p:cNvSpPr>
            <a:spLocks noGrp="1"/>
          </p:cNvSpPr>
          <p:nvPr>
            <p:ph type="ctrTitle"/>
          </p:nvPr>
        </p:nvSpPr>
        <p:spPr>
          <a:xfrm>
            <a:off x="2917892" y="1759396"/>
            <a:ext cx="5967595" cy="1324521"/>
          </a:xfrm>
        </p:spPr>
        <p:txBody>
          <a:bodyPr anchor="t">
            <a:noAutofit/>
          </a:bodyPr>
          <a:lstStyle>
            <a:lvl1pPr algn="l">
              <a:defRPr sz="4600" b="1" i="0" spc="0">
                <a:solidFill>
                  <a:srgbClr val="0D4194"/>
                </a:solidFill>
                <a:latin typeface="Arial" panose="020B0604020202020204" pitchFamily="34" charset="0"/>
                <a:cs typeface="Arial" panose="020B0604020202020204" pitchFamily="34" charset="0"/>
              </a:defRPr>
            </a:lvl1pPr>
          </a:lstStyle>
          <a:p>
            <a:endParaRPr lang="fr-FR" dirty="0"/>
          </a:p>
        </p:txBody>
      </p:sp>
      <p:sp>
        <p:nvSpPr>
          <p:cNvPr id="4" name="Espace réservé du texte 9">
            <a:extLst>
              <a:ext uri="{FF2B5EF4-FFF2-40B4-BE49-F238E27FC236}">
                <a16:creationId xmlns:a16="http://schemas.microsoft.com/office/drawing/2014/main" id="{2C89C1E5-718F-AF7E-E6D8-B26883D5BE61}"/>
              </a:ext>
            </a:extLst>
          </p:cNvPr>
          <p:cNvSpPr>
            <a:spLocks noGrp="1"/>
          </p:cNvSpPr>
          <p:nvPr>
            <p:ph type="body" sz="quarter" idx="11"/>
          </p:nvPr>
        </p:nvSpPr>
        <p:spPr>
          <a:xfrm>
            <a:off x="2917892" y="3348990"/>
            <a:ext cx="7451379" cy="1324521"/>
          </a:xfrm>
        </p:spPr>
        <p:txBody>
          <a:bodyPr>
            <a:noAutofit/>
          </a:bodyPr>
          <a:lstStyle>
            <a:lvl1pPr marL="0" indent="0">
              <a:buNone/>
              <a:defRPr sz="1500" b="1">
                <a:solidFill>
                  <a:srgbClr val="0D4194"/>
                </a:solidFill>
                <a:latin typeface="Arial" panose="020B0604020202020204" pitchFamily="34" charset="0"/>
                <a:cs typeface="Arial" panose="020B0604020202020204" pitchFamily="34" charset="0"/>
              </a:defRPr>
            </a:lvl1pPr>
          </a:lstStyle>
          <a:p>
            <a:pPr lvl="0"/>
            <a:endParaRPr lang="fr-FR" dirty="0"/>
          </a:p>
        </p:txBody>
      </p:sp>
    </p:spTree>
    <p:extLst>
      <p:ext uri="{BB962C8B-B14F-4D97-AF65-F5344CB8AC3E}">
        <p14:creationId xmlns:p14="http://schemas.microsoft.com/office/powerpoint/2010/main" val="4080301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4_TEXTES_COLON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36312002-E75C-3499-8CC0-A1E8E4BE2CEF}"/>
              </a:ext>
            </a:extLst>
          </p:cNvPr>
          <p:cNvSpPr>
            <a:spLocks noGrp="1"/>
          </p:cNvSpPr>
          <p:nvPr>
            <p:ph type="body" sz="quarter" idx="10" hasCustomPrompt="1"/>
          </p:nvPr>
        </p:nvSpPr>
        <p:spPr>
          <a:xfrm>
            <a:off x="1004528" y="1761126"/>
            <a:ext cx="2801353" cy="4108334"/>
          </a:xfrm>
        </p:spPr>
        <p:txBody>
          <a:bodyPr>
            <a:normAutofit/>
          </a:bodyPr>
          <a:lstStyle>
            <a:lvl1pPr marL="0" indent="0">
              <a:buNone/>
              <a:defRPr sz="1200"/>
            </a:lvl1pPr>
          </a:lstStyle>
          <a:p>
            <a:r>
              <a:rPr lang="fr-FR" dirty="0">
                <a:solidFill>
                  <a:srgbClr val="0D4194"/>
                </a:solidFill>
                <a:latin typeface="Arial" panose="020B0604020202020204" pitchFamily="34" charset="0"/>
                <a:cs typeface="Arial" panose="020B0604020202020204" pitchFamily="34" charset="0"/>
              </a:rPr>
              <a:t>TEXTE 1</a:t>
            </a:r>
          </a:p>
        </p:txBody>
      </p:sp>
      <p:sp>
        <p:nvSpPr>
          <p:cNvPr id="14" name="Espace réservé du texte 6">
            <a:extLst>
              <a:ext uri="{FF2B5EF4-FFF2-40B4-BE49-F238E27FC236}">
                <a16:creationId xmlns:a16="http://schemas.microsoft.com/office/drawing/2014/main" id="{4352D664-8080-66C8-CB9F-6627B82ABABB}"/>
              </a:ext>
            </a:extLst>
          </p:cNvPr>
          <p:cNvSpPr>
            <a:spLocks noGrp="1"/>
          </p:cNvSpPr>
          <p:nvPr>
            <p:ph type="body" sz="quarter" idx="12" hasCustomPrompt="1"/>
          </p:nvPr>
        </p:nvSpPr>
        <p:spPr>
          <a:xfrm>
            <a:off x="4479112" y="1761124"/>
            <a:ext cx="2801353" cy="4108335"/>
          </a:xfrm>
        </p:spPr>
        <p:txBody>
          <a:bodyPr>
            <a:normAutofit/>
          </a:bodyPr>
          <a:lstStyle>
            <a:lvl1pPr marL="0" indent="0">
              <a:buNone/>
              <a:defRPr sz="1200"/>
            </a:lvl1pPr>
          </a:lstStyle>
          <a:p>
            <a:r>
              <a:rPr lang="fr-FR" dirty="0">
                <a:solidFill>
                  <a:srgbClr val="0D4194"/>
                </a:solidFill>
                <a:latin typeface="Arial" panose="020B0604020202020204" pitchFamily="34" charset="0"/>
                <a:cs typeface="Arial" panose="020B0604020202020204" pitchFamily="34" charset="0"/>
              </a:rPr>
              <a:t>TEXTE 2</a:t>
            </a:r>
          </a:p>
          <a:p>
            <a:endParaRPr lang="fr-FR" dirty="0">
              <a:solidFill>
                <a:srgbClr val="0D4194"/>
              </a:solidFill>
              <a:latin typeface="Arial" panose="020B0604020202020204" pitchFamily="34" charset="0"/>
              <a:cs typeface="Arial" panose="020B0604020202020204" pitchFamily="34" charset="0"/>
            </a:endParaRPr>
          </a:p>
        </p:txBody>
      </p:sp>
      <p:sp>
        <p:nvSpPr>
          <p:cNvPr id="15" name="Espace réservé du texte 6">
            <a:extLst>
              <a:ext uri="{FF2B5EF4-FFF2-40B4-BE49-F238E27FC236}">
                <a16:creationId xmlns:a16="http://schemas.microsoft.com/office/drawing/2014/main" id="{9B6A9968-D444-C988-1044-7DA85CF0EAC9}"/>
              </a:ext>
            </a:extLst>
          </p:cNvPr>
          <p:cNvSpPr>
            <a:spLocks noGrp="1"/>
          </p:cNvSpPr>
          <p:nvPr>
            <p:ph type="body" sz="quarter" idx="13" hasCustomPrompt="1"/>
          </p:nvPr>
        </p:nvSpPr>
        <p:spPr>
          <a:xfrm>
            <a:off x="8140830" y="1771294"/>
            <a:ext cx="2801353" cy="4098165"/>
          </a:xfrm>
        </p:spPr>
        <p:txBody>
          <a:bodyPr>
            <a:normAutofit/>
          </a:bodyPr>
          <a:lstStyle>
            <a:lvl1pPr marL="0" indent="0">
              <a:buNone/>
              <a:defRPr sz="1200"/>
            </a:lvl1pPr>
          </a:lstStyle>
          <a:p>
            <a:r>
              <a:rPr lang="fr-FR" dirty="0">
                <a:solidFill>
                  <a:srgbClr val="0D4194"/>
                </a:solidFill>
                <a:latin typeface="Arial" panose="020B0604020202020204" pitchFamily="34" charset="0"/>
                <a:cs typeface="Arial" panose="020B0604020202020204" pitchFamily="34" charset="0"/>
              </a:rPr>
              <a:t>TEXTE 3</a:t>
            </a:r>
          </a:p>
          <a:p>
            <a:endParaRPr lang="fr-FR" dirty="0">
              <a:solidFill>
                <a:srgbClr val="0D4194"/>
              </a:solidFill>
              <a:latin typeface="Arial" panose="020B0604020202020204" pitchFamily="34" charset="0"/>
              <a:cs typeface="Arial" panose="020B0604020202020204" pitchFamily="34" charset="0"/>
            </a:endParaRPr>
          </a:p>
          <a:p>
            <a:endParaRPr lang="fr-FR" dirty="0">
              <a:solidFill>
                <a:srgbClr val="0D4194"/>
              </a:solidFill>
              <a:latin typeface="Arial" panose="020B0604020202020204" pitchFamily="34" charset="0"/>
              <a:cs typeface="Arial" panose="020B0604020202020204" pitchFamily="34" charset="0"/>
            </a:endParaRPr>
          </a:p>
        </p:txBody>
      </p:sp>
      <p:sp>
        <p:nvSpPr>
          <p:cNvPr id="2" name="Espace réservé du texte 6">
            <a:extLst>
              <a:ext uri="{FF2B5EF4-FFF2-40B4-BE49-F238E27FC236}">
                <a16:creationId xmlns:a16="http://schemas.microsoft.com/office/drawing/2014/main" id="{4D04628A-97AA-CFAC-BA13-927A6AA847C9}"/>
              </a:ext>
            </a:extLst>
          </p:cNvPr>
          <p:cNvSpPr>
            <a:spLocks noGrp="1"/>
          </p:cNvSpPr>
          <p:nvPr>
            <p:ph type="body" sz="quarter" idx="14" hasCustomPrompt="1"/>
          </p:nvPr>
        </p:nvSpPr>
        <p:spPr>
          <a:xfrm>
            <a:off x="655315" y="469558"/>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Tree>
    <p:extLst>
      <p:ext uri="{BB962C8B-B14F-4D97-AF65-F5344CB8AC3E}">
        <p14:creationId xmlns:p14="http://schemas.microsoft.com/office/powerpoint/2010/main" val="856672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5_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texte 6">
            <a:extLst>
              <a:ext uri="{FF2B5EF4-FFF2-40B4-BE49-F238E27FC236}">
                <a16:creationId xmlns:a16="http://schemas.microsoft.com/office/drawing/2014/main" id="{23B59C54-3D57-CE9E-BFFD-2085AD8924EA}"/>
              </a:ext>
            </a:extLst>
          </p:cNvPr>
          <p:cNvSpPr>
            <a:spLocks noGrp="1"/>
          </p:cNvSpPr>
          <p:nvPr>
            <p:ph type="body" sz="quarter" idx="14" hasCustomPrompt="1"/>
          </p:nvPr>
        </p:nvSpPr>
        <p:spPr>
          <a:xfrm>
            <a:off x="655315" y="469558"/>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Tree>
    <p:extLst>
      <p:ext uri="{BB962C8B-B14F-4D97-AF65-F5344CB8AC3E}">
        <p14:creationId xmlns:p14="http://schemas.microsoft.com/office/powerpoint/2010/main" val="2581097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6_TITRE_SANS_FO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texte 6">
            <a:extLst>
              <a:ext uri="{FF2B5EF4-FFF2-40B4-BE49-F238E27FC236}">
                <a16:creationId xmlns:a16="http://schemas.microsoft.com/office/drawing/2014/main" id="{23B59C54-3D57-CE9E-BFFD-2085AD8924EA}"/>
              </a:ext>
            </a:extLst>
          </p:cNvPr>
          <p:cNvSpPr>
            <a:spLocks noGrp="1"/>
          </p:cNvSpPr>
          <p:nvPr>
            <p:ph type="body" sz="quarter" idx="14" hasCustomPrompt="1"/>
          </p:nvPr>
        </p:nvSpPr>
        <p:spPr>
          <a:xfrm>
            <a:off x="655315" y="469558"/>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Tree>
    <p:extLst>
      <p:ext uri="{BB962C8B-B14F-4D97-AF65-F5344CB8AC3E}">
        <p14:creationId xmlns:p14="http://schemas.microsoft.com/office/powerpoint/2010/main" val="93446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OUS SOCIETAI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598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7_TABLEAU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DC86D04C-0C35-9556-B510-93D27D10D7E4}"/>
              </a:ext>
            </a:extLst>
          </p:cNvPr>
          <p:cNvSpPr>
            <a:spLocks noGrp="1"/>
          </p:cNvSpPr>
          <p:nvPr>
            <p:ph type="body" sz="quarter" idx="15" hasCustomPrompt="1"/>
          </p:nvPr>
        </p:nvSpPr>
        <p:spPr>
          <a:xfrm>
            <a:off x="1701800" y="2075328"/>
            <a:ext cx="2552700" cy="307975"/>
          </a:xfrm>
        </p:spPr>
        <p:txBody>
          <a:bodyPr>
            <a:noAutofit/>
          </a:bodyPr>
          <a:lstStyle>
            <a:lvl1pPr marL="0" indent="0">
              <a:buNone/>
              <a:defRPr sz="1400"/>
            </a:lvl1pPr>
          </a:lstStyle>
          <a:p>
            <a:pPr lvl="0"/>
            <a:r>
              <a:rPr lang="fr-FR" dirty="0"/>
              <a:t>Texte </a:t>
            </a:r>
          </a:p>
        </p:txBody>
      </p:sp>
      <p:sp>
        <p:nvSpPr>
          <p:cNvPr id="9" name="Espace réservé du texte 7">
            <a:extLst>
              <a:ext uri="{FF2B5EF4-FFF2-40B4-BE49-F238E27FC236}">
                <a16:creationId xmlns:a16="http://schemas.microsoft.com/office/drawing/2014/main" id="{D291215F-F83E-B819-075F-920ECF909740}"/>
              </a:ext>
            </a:extLst>
          </p:cNvPr>
          <p:cNvSpPr>
            <a:spLocks noGrp="1"/>
          </p:cNvSpPr>
          <p:nvPr>
            <p:ph type="body" sz="quarter" idx="16" hasCustomPrompt="1"/>
          </p:nvPr>
        </p:nvSpPr>
        <p:spPr>
          <a:xfrm>
            <a:off x="1701800" y="2675169"/>
            <a:ext cx="2552700" cy="307975"/>
          </a:xfrm>
        </p:spPr>
        <p:txBody>
          <a:bodyPr>
            <a:noAutofit/>
          </a:bodyPr>
          <a:lstStyle>
            <a:lvl1pPr marL="0" indent="0">
              <a:buNone/>
              <a:defRPr sz="1400"/>
            </a:lvl1pPr>
          </a:lstStyle>
          <a:p>
            <a:pPr lvl="0"/>
            <a:r>
              <a:rPr lang="fr-FR" dirty="0"/>
              <a:t>Texte </a:t>
            </a:r>
          </a:p>
        </p:txBody>
      </p:sp>
      <p:sp>
        <p:nvSpPr>
          <p:cNvPr id="10" name="Espace réservé du texte 7">
            <a:extLst>
              <a:ext uri="{FF2B5EF4-FFF2-40B4-BE49-F238E27FC236}">
                <a16:creationId xmlns:a16="http://schemas.microsoft.com/office/drawing/2014/main" id="{BD9269A5-8F24-E053-5EB8-D1E496BCA89A}"/>
              </a:ext>
            </a:extLst>
          </p:cNvPr>
          <p:cNvSpPr>
            <a:spLocks noGrp="1"/>
          </p:cNvSpPr>
          <p:nvPr>
            <p:ph type="body" sz="quarter" idx="17" hasCustomPrompt="1"/>
          </p:nvPr>
        </p:nvSpPr>
        <p:spPr>
          <a:xfrm>
            <a:off x="1701800" y="3267040"/>
            <a:ext cx="2552700" cy="307975"/>
          </a:xfrm>
        </p:spPr>
        <p:txBody>
          <a:bodyPr>
            <a:noAutofit/>
          </a:bodyPr>
          <a:lstStyle>
            <a:lvl1pPr marL="0" indent="0">
              <a:buNone/>
              <a:defRPr sz="1400"/>
            </a:lvl1pPr>
          </a:lstStyle>
          <a:p>
            <a:pPr lvl="0"/>
            <a:r>
              <a:rPr lang="fr-FR" dirty="0"/>
              <a:t>Texte </a:t>
            </a:r>
          </a:p>
        </p:txBody>
      </p:sp>
      <p:sp>
        <p:nvSpPr>
          <p:cNvPr id="11" name="Espace réservé du texte 7">
            <a:extLst>
              <a:ext uri="{FF2B5EF4-FFF2-40B4-BE49-F238E27FC236}">
                <a16:creationId xmlns:a16="http://schemas.microsoft.com/office/drawing/2014/main" id="{E72A1C3C-99BF-C2BC-A4B4-DDA25A331157}"/>
              </a:ext>
            </a:extLst>
          </p:cNvPr>
          <p:cNvSpPr>
            <a:spLocks noGrp="1"/>
          </p:cNvSpPr>
          <p:nvPr>
            <p:ph type="body" sz="quarter" idx="18" hasCustomPrompt="1"/>
          </p:nvPr>
        </p:nvSpPr>
        <p:spPr>
          <a:xfrm>
            <a:off x="1701800" y="3840252"/>
            <a:ext cx="2552700" cy="307975"/>
          </a:xfrm>
        </p:spPr>
        <p:txBody>
          <a:bodyPr>
            <a:noAutofit/>
          </a:bodyPr>
          <a:lstStyle>
            <a:lvl1pPr marL="0" indent="0">
              <a:buNone/>
              <a:defRPr sz="1400"/>
            </a:lvl1pPr>
          </a:lstStyle>
          <a:p>
            <a:pPr lvl="0"/>
            <a:r>
              <a:rPr lang="fr-FR" dirty="0"/>
              <a:t>Texte </a:t>
            </a:r>
          </a:p>
        </p:txBody>
      </p:sp>
      <p:sp>
        <p:nvSpPr>
          <p:cNvPr id="12" name="Espace réservé du texte 7">
            <a:extLst>
              <a:ext uri="{FF2B5EF4-FFF2-40B4-BE49-F238E27FC236}">
                <a16:creationId xmlns:a16="http://schemas.microsoft.com/office/drawing/2014/main" id="{39EDB4FF-6D16-8B47-6C16-1600A6B47A4C}"/>
              </a:ext>
            </a:extLst>
          </p:cNvPr>
          <p:cNvSpPr>
            <a:spLocks noGrp="1"/>
          </p:cNvSpPr>
          <p:nvPr>
            <p:ph type="body" sz="quarter" idx="19" hasCustomPrompt="1"/>
          </p:nvPr>
        </p:nvSpPr>
        <p:spPr>
          <a:xfrm>
            <a:off x="1701800" y="4450781"/>
            <a:ext cx="2552700" cy="307975"/>
          </a:xfrm>
        </p:spPr>
        <p:txBody>
          <a:bodyPr>
            <a:noAutofit/>
          </a:bodyPr>
          <a:lstStyle>
            <a:lvl1pPr marL="0" indent="0">
              <a:buNone/>
              <a:defRPr sz="1400"/>
            </a:lvl1pPr>
          </a:lstStyle>
          <a:p>
            <a:pPr lvl="0"/>
            <a:r>
              <a:rPr lang="fr-FR" dirty="0"/>
              <a:t>Texte </a:t>
            </a:r>
          </a:p>
        </p:txBody>
      </p:sp>
      <p:sp>
        <p:nvSpPr>
          <p:cNvPr id="13" name="Espace réservé du texte 7">
            <a:extLst>
              <a:ext uri="{FF2B5EF4-FFF2-40B4-BE49-F238E27FC236}">
                <a16:creationId xmlns:a16="http://schemas.microsoft.com/office/drawing/2014/main" id="{EC0C4074-765E-9AF4-A30F-ECC74631EBCC}"/>
              </a:ext>
            </a:extLst>
          </p:cNvPr>
          <p:cNvSpPr>
            <a:spLocks noGrp="1"/>
          </p:cNvSpPr>
          <p:nvPr>
            <p:ph type="body" sz="quarter" idx="20" hasCustomPrompt="1"/>
          </p:nvPr>
        </p:nvSpPr>
        <p:spPr>
          <a:xfrm>
            <a:off x="1701800" y="5041604"/>
            <a:ext cx="2552700" cy="307975"/>
          </a:xfrm>
        </p:spPr>
        <p:txBody>
          <a:bodyPr>
            <a:noAutofit/>
          </a:bodyPr>
          <a:lstStyle>
            <a:lvl1pPr marL="0" indent="0">
              <a:buNone/>
              <a:defRPr sz="1400"/>
            </a:lvl1pPr>
          </a:lstStyle>
          <a:p>
            <a:pPr lvl="0"/>
            <a:r>
              <a:rPr lang="fr-FR" dirty="0"/>
              <a:t>Texte </a:t>
            </a:r>
          </a:p>
        </p:txBody>
      </p:sp>
      <p:sp>
        <p:nvSpPr>
          <p:cNvPr id="14" name="Espace réservé du texte 7">
            <a:extLst>
              <a:ext uri="{FF2B5EF4-FFF2-40B4-BE49-F238E27FC236}">
                <a16:creationId xmlns:a16="http://schemas.microsoft.com/office/drawing/2014/main" id="{3B71AD3D-778B-1A7A-2EB9-792997EEF8C6}"/>
              </a:ext>
            </a:extLst>
          </p:cNvPr>
          <p:cNvSpPr>
            <a:spLocks noGrp="1"/>
          </p:cNvSpPr>
          <p:nvPr>
            <p:ph type="body" sz="quarter" idx="21" hasCustomPrompt="1"/>
          </p:nvPr>
        </p:nvSpPr>
        <p:spPr>
          <a:xfrm>
            <a:off x="4985302" y="2049723"/>
            <a:ext cx="1614674" cy="307975"/>
          </a:xfrm>
        </p:spPr>
        <p:txBody>
          <a:bodyPr>
            <a:noAutofit/>
          </a:bodyPr>
          <a:lstStyle>
            <a:lvl1pPr marL="0" indent="0">
              <a:buNone/>
              <a:defRPr sz="1400"/>
            </a:lvl1pPr>
          </a:lstStyle>
          <a:p>
            <a:pPr lvl="0"/>
            <a:r>
              <a:rPr lang="fr-FR" dirty="0"/>
              <a:t>Texte </a:t>
            </a:r>
          </a:p>
        </p:txBody>
      </p:sp>
      <p:sp>
        <p:nvSpPr>
          <p:cNvPr id="15" name="Espace réservé du texte 7">
            <a:extLst>
              <a:ext uri="{FF2B5EF4-FFF2-40B4-BE49-F238E27FC236}">
                <a16:creationId xmlns:a16="http://schemas.microsoft.com/office/drawing/2014/main" id="{483707D9-E81B-4B73-16F1-54F003052ABD}"/>
              </a:ext>
            </a:extLst>
          </p:cNvPr>
          <p:cNvSpPr>
            <a:spLocks noGrp="1"/>
          </p:cNvSpPr>
          <p:nvPr>
            <p:ph type="body" sz="quarter" idx="22" hasCustomPrompt="1"/>
          </p:nvPr>
        </p:nvSpPr>
        <p:spPr>
          <a:xfrm>
            <a:off x="4985302" y="2652796"/>
            <a:ext cx="1614674" cy="307975"/>
          </a:xfrm>
        </p:spPr>
        <p:txBody>
          <a:bodyPr>
            <a:noAutofit/>
          </a:bodyPr>
          <a:lstStyle>
            <a:lvl1pPr marL="0" indent="0">
              <a:buNone/>
              <a:defRPr sz="1400"/>
            </a:lvl1pPr>
          </a:lstStyle>
          <a:p>
            <a:pPr lvl="0"/>
            <a:r>
              <a:rPr lang="fr-FR" dirty="0"/>
              <a:t>Texte </a:t>
            </a:r>
          </a:p>
        </p:txBody>
      </p:sp>
      <p:sp>
        <p:nvSpPr>
          <p:cNvPr id="16" name="Espace réservé du texte 7">
            <a:extLst>
              <a:ext uri="{FF2B5EF4-FFF2-40B4-BE49-F238E27FC236}">
                <a16:creationId xmlns:a16="http://schemas.microsoft.com/office/drawing/2014/main" id="{C459575F-40C3-B2B9-7B28-5100D7C0934B}"/>
              </a:ext>
            </a:extLst>
          </p:cNvPr>
          <p:cNvSpPr>
            <a:spLocks noGrp="1"/>
          </p:cNvSpPr>
          <p:nvPr>
            <p:ph type="body" sz="quarter" idx="23" hasCustomPrompt="1"/>
          </p:nvPr>
        </p:nvSpPr>
        <p:spPr>
          <a:xfrm>
            <a:off x="4985302" y="3255869"/>
            <a:ext cx="1614674" cy="307975"/>
          </a:xfrm>
        </p:spPr>
        <p:txBody>
          <a:bodyPr>
            <a:noAutofit/>
          </a:bodyPr>
          <a:lstStyle>
            <a:lvl1pPr marL="0" indent="0">
              <a:buNone/>
              <a:defRPr sz="1400"/>
            </a:lvl1pPr>
          </a:lstStyle>
          <a:p>
            <a:pPr lvl="0"/>
            <a:r>
              <a:rPr lang="fr-FR" dirty="0"/>
              <a:t>Texte </a:t>
            </a:r>
          </a:p>
        </p:txBody>
      </p:sp>
      <p:sp>
        <p:nvSpPr>
          <p:cNvPr id="17" name="Espace réservé du texte 7">
            <a:extLst>
              <a:ext uri="{FF2B5EF4-FFF2-40B4-BE49-F238E27FC236}">
                <a16:creationId xmlns:a16="http://schemas.microsoft.com/office/drawing/2014/main" id="{01E3AA0F-8675-EAC1-4102-08202F7263A3}"/>
              </a:ext>
            </a:extLst>
          </p:cNvPr>
          <p:cNvSpPr>
            <a:spLocks noGrp="1"/>
          </p:cNvSpPr>
          <p:nvPr>
            <p:ph type="body" sz="quarter" idx="24" hasCustomPrompt="1"/>
          </p:nvPr>
        </p:nvSpPr>
        <p:spPr>
          <a:xfrm>
            <a:off x="4985302" y="3836567"/>
            <a:ext cx="1614674" cy="307975"/>
          </a:xfrm>
        </p:spPr>
        <p:txBody>
          <a:bodyPr>
            <a:noAutofit/>
          </a:bodyPr>
          <a:lstStyle>
            <a:lvl1pPr marL="0" indent="0">
              <a:buNone/>
              <a:defRPr sz="1400"/>
            </a:lvl1pPr>
          </a:lstStyle>
          <a:p>
            <a:pPr lvl="0"/>
            <a:r>
              <a:rPr lang="fr-FR" dirty="0"/>
              <a:t>Texte </a:t>
            </a:r>
          </a:p>
        </p:txBody>
      </p:sp>
      <p:sp>
        <p:nvSpPr>
          <p:cNvPr id="18" name="Espace réservé du texte 7">
            <a:extLst>
              <a:ext uri="{FF2B5EF4-FFF2-40B4-BE49-F238E27FC236}">
                <a16:creationId xmlns:a16="http://schemas.microsoft.com/office/drawing/2014/main" id="{EE6599FD-CF79-A85F-7AD3-21F0A9F928CA}"/>
              </a:ext>
            </a:extLst>
          </p:cNvPr>
          <p:cNvSpPr>
            <a:spLocks noGrp="1"/>
          </p:cNvSpPr>
          <p:nvPr>
            <p:ph type="body" sz="quarter" idx="25" hasCustomPrompt="1"/>
          </p:nvPr>
        </p:nvSpPr>
        <p:spPr>
          <a:xfrm>
            <a:off x="4985302" y="4436351"/>
            <a:ext cx="1614674" cy="307975"/>
          </a:xfrm>
        </p:spPr>
        <p:txBody>
          <a:bodyPr>
            <a:noAutofit/>
          </a:bodyPr>
          <a:lstStyle>
            <a:lvl1pPr marL="0" indent="0">
              <a:buNone/>
              <a:defRPr sz="1400"/>
            </a:lvl1pPr>
          </a:lstStyle>
          <a:p>
            <a:pPr lvl="0"/>
            <a:r>
              <a:rPr lang="fr-FR" dirty="0"/>
              <a:t>Texte </a:t>
            </a:r>
          </a:p>
        </p:txBody>
      </p:sp>
      <p:sp>
        <p:nvSpPr>
          <p:cNvPr id="19" name="Espace réservé du texte 7">
            <a:extLst>
              <a:ext uri="{FF2B5EF4-FFF2-40B4-BE49-F238E27FC236}">
                <a16:creationId xmlns:a16="http://schemas.microsoft.com/office/drawing/2014/main" id="{F230BDE1-E9B1-B591-F1F5-9037E0837095}"/>
              </a:ext>
            </a:extLst>
          </p:cNvPr>
          <p:cNvSpPr>
            <a:spLocks noGrp="1"/>
          </p:cNvSpPr>
          <p:nvPr>
            <p:ph type="body" sz="quarter" idx="26" hasCustomPrompt="1"/>
          </p:nvPr>
        </p:nvSpPr>
        <p:spPr>
          <a:xfrm>
            <a:off x="4985302" y="5039424"/>
            <a:ext cx="1614674" cy="307975"/>
          </a:xfrm>
        </p:spPr>
        <p:txBody>
          <a:bodyPr>
            <a:noAutofit/>
          </a:bodyPr>
          <a:lstStyle>
            <a:lvl1pPr marL="0" indent="0">
              <a:buNone/>
              <a:defRPr sz="1400"/>
            </a:lvl1pPr>
          </a:lstStyle>
          <a:p>
            <a:pPr lvl="0"/>
            <a:r>
              <a:rPr lang="fr-FR" dirty="0"/>
              <a:t>Texte </a:t>
            </a:r>
          </a:p>
        </p:txBody>
      </p:sp>
      <p:sp>
        <p:nvSpPr>
          <p:cNvPr id="20" name="Espace réservé du texte 7">
            <a:extLst>
              <a:ext uri="{FF2B5EF4-FFF2-40B4-BE49-F238E27FC236}">
                <a16:creationId xmlns:a16="http://schemas.microsoft.com/office/drawing/2014/main" id="{4F394578-0FAB-C06D-1A04-07CE455DB5BB}"/>
              </a:ext>
            </a:extLst>
          </p:cNvPr>
          <p:cNvSpPr>
            <a:spLocks noGrp="1"/>
          </p:cNvSpPr>
          <p:nvPr>
            <p:ph type="body" sz="quarter" idx="27" hasCustomPrompt="1"/>
          </p:nvPr>
        </p:nvSpPr>
        <p:spPr>
          <a:xfrm>
            <a:off x="7346394" y="2050363"/>
            <a:ext cx="1614674" cy="307975"/>
          </a:xfrm>
        </p:spPr>
        <p:txBody>
          <a:bodyPr>
            <a:noAutofit/>
          </a:bodyPr>
          <a:lstStyle>
            <a:lvl1pPr marL="0" indent="0">
              <a:buNone/>
              <a:defRPr sz="1400"/>
            </a:lvl1pPr>
          </a:lstStyle>
          <a:p>
            <a:pPr lvl="0"/>
            <a:r>
              <a:rPr lang="fr-FR" dirty="0"/>
              <a:t>Texte </a:t>
            </a:r>
          </a:p>
        </p:txBody>
      </p:sp>
      <p:sp>
        <p:nvSpPr>
          <p:cNvPr id="21" name="Espace réservé du texte 7">
            <a:extLst>
              <a:ext uri="{FF2B5EF4-FFF2-40B4-BE49-F238E27FC236}">
                <a16:creationId xmlns:a16="http://schemas.microsoft.com/office/drawing/2014/main" id="{A3079B8F-B70B-ED22-CF54-8A715A83629F}"/>
              </a:ext>
            </a:extLst>
          </p:cNvPr>
          <p:cNvSpPr>
            <a:spLocks noGrp="1"/>
          </p:cNvSpPr>
          <p:nvPr>
            <p:ph type="body" sz="quarter" idx="28" hasCustomPrompt="1"/>
          </p:nvPr>
        </p:nvSpPr>
        <p:spPr>
          <a:xfrm>
            <a:off x="7346394" y="2642303"/>
            <a:ext cx="1614674" cy="307975"/>
          </a:xfrm>
        </p:spPr>
        <p:txBody>
          <a:bodyPr>
            <a:noAutofit/>
          </a:bodyPr>
          <a:lstStyle>
            <a:lvl1pPr marL="0" indent="0">
              <a:buNone/>
              <a:defRPr sz="1400"/>
            </a:lvl1pPr>
          </a:lstStyle>
          <a:p>
            <a:pPr lvl="0"/>
            <a:r>
              <a:rPr lang="fr-FR" dirty="0"/>
              <a:t>Texte </a:t>
            </a:r>
          </a:p>
        </p:txBody>
      </p:sp>
      <p:sp>
        <p:nvSpPr>
          <p:cNvPr id="22" name="Espace réservé du texte 7">
            <a:extLst>
              <a:ext uri="{FF2B5EF4-FFF2-40B4-BE49-F238E27FC236}">
                <a16:creationId xmlns:a16="http://schemas.microsoft.com/office/drawing/2014/main" id="{1C75F4B5-CC6C-FC19-5C14-D1DA875F1E8C}"/>
              </a:ext>
            </a:extLst>
          </p:cNvPr>
          <p:cNvSpPr>
            <a:spLocks noGrp="1"/>
          </p:cNvSpPr>
          <p:nvPr>
            <p:ph type="body" sz="quarter" idx="29" hasCustomPrompt="1"/>
          </p:nvPr>
        </p:nvSpPr>
        <p:spPr>
          <a:xfrm>
            <a:off x="7346394" y="3253441"/>
            <a:ext cx="1614674" cy="307975"/>
          </a:xfrm>
        </p:spPr>
        <p:txBody>
          <a:bodyPr>
            <a:noAutofit/>
          </a:bodyPr>
          <a:lstStyle>
            <a:lvl1pPr marL="0" indent="0">
              <a:buNone/>
              <a:defRPr sz="1400"/>
            </a:lvl1pPr>
          </a:lstStyle>
          <a:p>
            <a:pPr lvl="0"/>
            <a:r>
              <a:rPr lang="fr-FR" dirty="0"/>
              <a:t>Texte </a:t>
            </a:r>
          </a:p>
        </p:txBody>
      </p:sp>
      <p:sp>
        <p:nvSpPr>
          <p:cNvPr id="23" name="Espace réservé du texte 7">
            <a:extLst>
              <a:ext uri="{FF2B5EF4-FFF2-40B4-BE49-F238E27FC236}">
                <a16:creationId xmlns:a16="http://schemas.microsoft.com/office/drawing/2014/main" id="{FF54C949-518C-3964-C83D-F30D078DFE24}"/>
              </a:ext>
            </a:extLst>
          </p:cNvPr>
          <p:cNvSpPr>
            <a:spLocks noGrp="1"/>
          </p:cNvSpPr>
          <p:nvPr>
            <p:ph type="body" sz="quarter" idx="30" hasCustomPrompt="1"/>
          </p:nvPr>
        </p:nvSpPr>
        <p:spPr>
          <a:xfrm>
            <a:off x="7346394" y="3844412"/>
            <a:ext cx="1614674" cy="307975"/>
          </a:xfrm>
        </p:spPr>
        <p:txBody>
          <a:bodyPr>
            <a:noAutofit/>
          </a:bodyPr>
          <a:lstStyle>
            <a:lvl1pPr marL="0" indent="0">
              <a:buNone/>
              <a:defRPr sz="1400"/>
            </a:lvl1pPr>
          </a:lstStyle>
          <a:p>
            <a:pPr lvl="0"/>
            <a:r>
              <a:rPr lang="fr-FR" dirty="0"/>
              <a:t>Texte </a:t>
            </a:r>
          </a:p>
        </p:txBody>
      </p:sp>
      <p:sp>
        <p:nvSpPr>
          <p:cNvPr id="24" name="Espace réservé du texte 7">
            <a:extLst>
              <a:ext uri="{FF2B5EF4-FFF2-40B4-BE49-F238E27FC236}">
                <a16:creationId xmlns:a16="http://schemas.microsoft.com/office/drawing/2014/main" id="{1D380F21-3E3C-1A2B-8352-B57AC5F4D643}"/>
              </a:ext>
            </a:extLst>
          </p:cNvPr>
          <p:cNvSpPr>
            <a:spLocks noGrp="1"/>
          </p:cNvSpPr>
          <p:nvPr>
            <p:ph type="body" sz="quarter" idx="31" hasCustomPrompt="1"/>
          </p:nvPr>
        </p:nvSpPr>
        <p:spPr>
          <a:xfrm>
            <a:off x="7346394" y="4428773"/>
            <a:ext cx="1614674" cy="307975"/>
          </a:xfrm>
        </p:spPr>
        <p:txBody>
          <a:bodyPr>
            <a:noAutofit/>
          </a:bodyPr>
          <a:lstStyle>
            <a:lvl1pPr marL="0" indent="0">
              <a:buNone/>
              <a:defRPr sz="1400"/>
            </a:lvl1pPr>
          </a:lstStyle>
          <a:p>
            <a:pPr lvl="0"/>
            <a:r>
              <a:rPr lang="fr-FR" dirty="0"/>
              <a:t>Texte </a:t>
            </a:r>
          </a:p>
        </p:txBody>
      </p:sp>
      <p:sp>
        <p:nvSpPr>
          <p:cNvPr id="25" name="Espace réservé du texte 7">
            <a:extLst>
              <a:ext uri="{FF2B5EF4-FFF2-40B4-BE49-F238E27FC236}">
                <a16:creationId xmlns:a16="http://schemas.microsoft.com/office/drawing/2014/main" id="{C79750BE-83BC-1DE7-E87B-4E0B60ED9282}"/>
              </a:ext>
            </a:extLst>
          </p:cNvPr>
          <p:cNvSpPr>
            <a:spLocks noGrp="1"/>
          </p:cNvSpPr>
          <p:nvPr>
            <p:ph type="body" sz="quarter" idx="32" hasCustomPrompt="1"/>
          </p:nvPr>
        </p:nvSpPr>
        <p:spPr>
          <a:xfrm>
            <a:off x="7346394" y="5013134"/>
            <a:ext cx="1614674" cy="307975"/>
          </a:xfrm>
        </p:spPr>
        <p:txBody>
          <a:bodyPr>
            <a:noAutofit/>
          </a:bodyPr>
          <a:lstStyle>
            <a:lvl1pPr marL="0" indent="0">
              <a:buNone/>
              <a:defRPr sz="1400"/>
            </a:lvl1pPr>
          </a:lstStyle>
          <a:p>
            <a:pPr lvl="0"/>
            <a:r>
              <a:rPr lang="fr-FR" dirty="0"/>
              <a:t>Texte </a:t>
            </a:r>
          </a:p>
        </p:txBody>
      </p:sp>
      <p:sp>
        <p:nvSpPr>
          <p:cNvPr id="26" name="Espace réservé du texte 7">
            <a:extLst>
              <a:ext uri="{FF2B5EF4-FFF2-40B4-BE49-F238E27FC236}">
                <a16:creationId xmlns:a16="http://schemas.microsoft.com/office/drawing/2014/main" id="{F7B49031-E2F3-53E6-37C6-A448C59D1F81}"/>
              </a:ext>
            </a:extLst>
          </p:cNvPr>
          <p:cNvSpPr>
            <a:spLocks noGrp="1"/>
          </p:cNvSpPr>
          <p:nvPr>
            <p:ph type="body" sz="quarter" idx="33" hasCustomPrompt="1"/>
          </p:nvPr>
        </p:nvSpPr>
        <p:spPr>
          <a:xfrm>
            <a:off x="9456833" y="2049722"/>
            <a:ext cx="1515967" cy="307975"/>
          </a:xfrm>
        </p:spPr>
        <p:txBody>
          <a:bodyPr>
            <a:noAutofit/>
          </a:bodyPr>
          <a:lstStyle>
            <a:lvl1pPr marL="0" indent="0">
              <a:buNone/>
              <a:defRPr sz="1400"/>
            </a:lvl1pPr>
          </a:lstStyle>
          <a:p>
            <a:pPr lvl="0"/>
            <a:r>
              <a:rPr lang="fr-FR" dirty="0"/>
              <a:t>Texte </a:t>
            </a:r>
          </a:p>
        </p:txBody>
      </p:sp>
      <p:sp>
        <p:nvSpPr>
          <p:cNvPr id="27" name="Espace réservé du texte 7">
            <a:extLst>
              <a:ext uri="{FF2B5EF4-FFF2-40B4-BE49-F238E27FC236}">
                <a16:creationId xmlns:a16="http://schemas.microsoft.com/office/drawing/2014/main" id="{5E5193AC-8C29-2322-8884-27B343DA19CF}"/>
              </a:ext>
            </a:extLst>
          </p:cNvPr>
          <p:cNvSpPr>
            <a:spLocks noGrp="1"/>
          </p:cNvSpPr>
          <p:nvPr>
            <p:ph type="body" sz="quarter" idx="34" hasCustomPrompt="1"/>
          </p:nvPr>
        </p:nvSpPr>
        <p:spPr>
          <a:xfrm>
            <a:off x="9456833" y="2645733"/>
            <a:ext cx="1515967" cy="307975"/>
          </a:xfrm>
        </p:spPr>
        <p:txBody>
          <a:bodyPr>
            <a:noAutofit/>
          </a:bodyPr>
          <a:lstStyle>
            <a:lvl1pPr marL="0" indent="0">
              <a:buNone/>
              <a:defRPr sz="1400"/>
            </a:lvl1pPr>
          </a:lstStyle>
          <a:p>
            <a:pPr lvl="0"/>
            <a:r>
              <a:rPr lang="fr-FR" dirty="0"/>
              <a:t>Texte </a:t>
            </a:r>
          </a:p>
        </p:txBody>
      </p:sp>
      <p:sp>
        <p:nvSpPr>
          <p:cNvPr id="28" name="Espace réservé du texte 7">
            <a:extLst>
              <a:ext uri="{FF2B5EF4-FFF2-40B4-BE49-F238E27FC236}">
                <a16:creationId xmlns:a16="http://schemas.microsoft.com/office/drawing/2014/main" id="{73CEC657-562F-B318-7756-6E3945D87AEE}"/>
              </a:ext>
            </a:extLst>
          </p:cNvPr>
          <p:cNvSpPr>
            <a:spLocks noGrp="1"/>
          </p:cNvSpPr>
          <p:nvPr>
            <p:ph type="body" sz="quarter" idx="35" hasCustomPrompt="1"/>
          </p:nvPr>
        </p:nvSpPr>
        <p:spPr>
          <a:xfrm>
            <a:off x="9456833" y="3245014"/>
            <a:ext cx="1515967" cy="307975"/>
          </a:xfrm>
        </p:spPr>
        <p:txBody>
          <a:bodyPr>
            <a:noAutofit/>
          </a:bodyPr>
          <a:lstStyle>
            <a:lvl1pPr marL="0" indent="0">
              <a:buNone/>
              <a:defRPr sz="1400"/>
            </a:lvl1pPr>
          </a:lstStyle>
          <a:p>
            <a:pPr lvl="0"/>
            <a:r>
              <a:rPr lang="fr-FR" dirty="0"/>
              <a:t>Texte </a:t>
            </a:r>
          </a:p>
        </p:txBody>
      </p:sp>
      <p:sp>
        <p:nvSpPr>
          <p:cNvPr id="29" name="Espace réservé du texte 7">
            <a:extLst>
              <a:ext uri="{FF2B5EF4-FFF2-40B4-BE49-F238E27FC236}">
                <a16:creationId xmlns:a16="http://schemas.microsoft.com/office/drawing/2014/main" id="{E0B9E361-BA66-0F97-0644-6B76C0B2F04B}"/>
              </a:ext>
            </a:extLst>
          </p:cNvPr>
          <p:cNvSpPr>
            <a:spLocks noGrp="1"/>
          </p:cNvSpPr>
          <p:nvPr>
            <p:ph type="body" sz="quarter" idx="36" hasCustomPrompt="1"/>
          </p:nvPr>
        </p:nvSpPr>
        <p:spPr>
          <a:xfrm>
            <a:off x="9456833" y="3869476"/>
            <a:ext cx="1515967" cy="307975"/>
          </a:xfrm>
        </p:spPr>
        <p:txBody>
          <a:bodyPr>
            <a:noAutofit/>
          </a:bodyPr>
          <a:lstStyle>
            <a:lvl1pPr marL="0" indent="0">
              <a:buNone/>
              <a:defRPr sz="1400"/>
            </a:lvl1pPr>
          </a:lstStyle>
          <a:p>
            <a:pPr lvl="0"/>
            <a:r>
              <a:rPr lang="fr-FR" dirty="0"/>
              <a:t>Texte </a:t>
            </a:r>
          </a:p>
        </p:txBody>
      </p:sp>
      <p:sp>
        <p:nvSpPr>
          <p:cNvPr id="30" name="Espace réservé du texte 7">
            <a:extLst>
              <a:ext uri="{FF2B5EF4-FFF2-40B4-BE49-F238E27FC236}">
                <a16:creationId xmlns:a16="http://schemas.microsoft.com/office/drawing/2014/main" id="{14004734-EAD8-576C-97B3-2EA2511F4C0C}"/>
              </a:ext>
            </a:extLst>
          </p:cNvPr>
          <p:cNvSpPr>
            <a:spLocks noGrp="1"/>
          </p:cNvSpPr>
          <p:nvPr>
            <p:ph type="body" sz="quarter" idx="37" hasCustomPrompt="1"/>
          </p:nvPr>
        </p:nvSpPr>
        <p:spPr>
          <a:xfrm>
            <a:off x="9456833" y="4424375"/>
            <a:ext cx="1515967" cy="307975"/>
          </a:xfrm>
        </p:spPr>
        <p:txBody>
          <a:bodyPr>
            <a:noAutofit/>
          </a:bodyPr>
          <a:lstStyle>
            <a:lvl1pPr marL="0" indent="0">
              <a:buNone/>
              <a:defRPr sz="1400"/>
            </a:lvl1pPr>
          </a:lstStyle>
          <a:p>
            <a:pPr lvl="0"/>
            <a:r>
              <a:rPr lang="fr-FR" dirty="0"/>
              <a:t>Texte </a:t>
            </a:r>
          </a:p>
        </p:txBody>
      </p:sp>
      <p:sp>
        <p:nvSpPr>
          <p:cNvPr id="31" name="Espace réservé du texte 7">
            <a:extLst>
              <a:ext uri="{FF2B5EF4-FFF2-40B4-BE49-F238E27FC236}">
                <a16:creationId xmlns:a16="http://schemas.microsoft.com/office/drawing/2014/main" id="{E1613229-990A-29D0-11D6-B514AAC4AB5A}"/>
              </a:ext>
            </a:extLst>
          </p:cNvPr>
          <p:cNvSpPr>
            <a:spLocks noGrp="1"/>
          </p:cNvSpPr>
          <p:nvPr>
            <p:ph type="body" sz="quarter" idx="38" hasCustomPrompt="1"/>
          </p:nvPr>
        </p:nvSpPr>
        <p:spPr>
          <a:xfrm>
            <a:off x="9456833" y="5008498"/>
            <a:ext cx="1515967" cy="307975"/>
          </a:xfrm>
        </p:spPr>
        <p:txBody>
          <a:bodyPr>
            <a:noAutofit/>
          </a:bodyPr>
          <a:lstStyle>
            <a:lvl1pPr marL="0" indent="0">
              <a:buNone/>
              <a:defRPr sz="1400"/>
            </a:lvl1pPr>
          </a:lstStyle>
          <a:p>
            <a:pPr lvl="0"/>
            <a:r>
              <a:rPr lang="fr-FR" dirty="0"/>
              <a:t>Texte </a:t>
            </a:r>
          </a:p>
        </p:txBody>
      </p:sp>
      <p:sp>
        <p:nvSpPr>
          <p:cNvPr id="32" name="Espace réservé du texte 7">
            <a:extLst>
              <a:ext uri="{FF2B5EF4-FFF2-40B4-BE49-F238E27FC236}">
                <a16:creationId xmlns:a16="http://schemas.microsoft.com/office/drawing/2014/main" id="{7A2FBA2D-1A04-021E-E39D-8E009E547E0C}"/>
              </a:ext>
            </a:extLst>
          </p:cNvPr>
          <p:cNvSpPr>
            <a:spLocks noGrp="1"/>
          </p:cNvSpPr>
          <p:nvPr>
            <p:ph type="body" sz="quarter" idx="39" hasCustomPrompt="1"/>
          </p:nvPr>
        </p:nvSpPr>
        <p:spPr>
          <a:xfrm>
            <a:off x="4985302" y="1465025"/>
            <a:ext cx="1614674" cy="307975"/>
          </a:xfrm>
        </p:spPr>
        <p:txBody>
          <a:bodyPr>
            <a:noAutofit/>
          </a:bodyPr>
          <a:lstStyle>
            <a:lvl1pPr marL="0" indent="0">
              <a:buNone/>
              <a:defRPr sz="1400">
                <a:solidFill>
                  <a:schemeClr val="bg1"/>
                </a:solidFill>
              </a:defRPr>
            </a:lvl1pPr>
          </a:lstStyle>
          <a:p>
            <a:pPr lvl="0"/>
            <a:r>
              <a:rPr lang="fr-FR" dirty="0"/>
              <a:t>Texte </a:t>
            </a:r>
          </a:p>
        </p:txBody>
      </p:sp>
      <p:sp>
        <p:nvSpPr>
          <p:cNvPr id="33" name="Espace réservé du texte 7">
            <a:extLst>
              <a:ext uri="{FF2B5EF4-FFF2-40B4-BE49-F238E27FC236}">
                <a16:creationId xmlns:a16="http://schemas.microsoft.com/office/drawing/2014/main" id="{3A3B6710-AF2D-8D54-2FC8-EE4F77E98F3D}"/>
              </a:ext>
            </a:extLst>
          </p:cNvPr>
          <p:cNvSpPr>
            <a:spLocks noGrp="1"/>
          </p:cNvSpPr>
          <p:nvPr>
            <p:ph type="body" sz="quarter" idx="40" hasCustomPrompt="1"/>
          </p:nvPr>
        </p:nvSpPr>
        <p:spPr>
          <a:xfrm>
            <a:off x="7320146" y="1464204"/>
            <a:ext cx="1614674" cy="307975"/>
          </a:xfrm>
        </p:spPr>
        <p:txBody>
          <a:bodyPr>
            <a:noAutofit/>
          </a:bodyPr>
          <a:lstStyle>
            <a:lvl1pPr marL="0" indent="0">
              <a:buNone/>
              <a:defRPr sz="1400">
                <a:solidFill>
                  <a:schemeClr val="bg1"/>
                </a:solidFill>
              </a:defRPr>
            </a:lvl1pPr>
          </a:lstStyle>
          <a:p>
            <a:pPr lvl="0"/>
            <a:r>
              <a:rPr lang="fr-FR" dirty="0"/>
              <a:t>Texte </a:t>
            </a:r>
          </a:p>
        </p:txBody>
      </p:sp>
      <p:sp>
        <p:nvSpPr>
          <p:cNvPr id="34" name="Espace réservé du texte 7">
            <a:extLst>
              <a:ext uri="{FF2B5EF4-FFF2-40B4-BE49-F238E27FC236}">
                <a16:creationId xmlns:a16="http://schemas.microsoft.com/office/drawing/2014/main" id="{5B02B076-430D-1EE3-C999-4CB52A3DA794}"/>
              </a:ext>
            </a:extLst>
          </p:cNvPr>
          <p:cNvSpPr>
            <a:spLocks noGrp="1"/>
          </p:cNvSpPr>
          <p:nvPr>
            <p:ph type="body" sz="quarter" idx="41" hasCustomPrompt="1"/>
          </p:nvPr>
        </p:nvSpPr>
        <p:spPr>
          <a:xfrm>
            <a:off x="9456833" y="1461747"/>
            <a:ext cx="1515967" cy="307975"/>
          </a:xfrm>
        </p:spPr>
        <p:txBody>
          <a:bodyPr>
            <a:noAutofit/>
          </a:bodyPr>
          <a:lstStyle>
            <a:lvl1pPr marL="0" indent="0">
              <a:buNone/>
              <a:defRPr sz="1400">
                <a:solidFill>
                  <a:schemeClr val="bg1"/>
                </a:solidFill>
              </a:defRPr>
            </a:lvl1pPr>
          </a:lstStyle>
          <a:p>
            <a:pPr lvl="0"/>
            <a:r>
              <a:rPr lang="fr-FR" dirty="0"/>
              <a:t>Texte </a:t>
            </a:r>
          </a:p>
        </p:txBody>
      </p:sp>
      <p:sp>
        <p:nvSpPr>
          <p:cNvPr id="35" name="Espace réservé du texte 6">
            <a:extLst>
              <a:ext uri="{FF2B5EF4-FFF2-40B4-BE49-F238E27FC236}">
                <a16:creationId xmlns:a16="http://schemas.microsoft.com/office/drawing/2014/main" id="{B07AA67E-706F-42E4-DD64-2E0B6C6FE5D2}"/>
              </a:ext>
            </a:extLst>
          </p:cNvPr>
          <p:cNvSpPr>
            <a:spLocks noGrp="1"/>
          </p:cNvSpPr>
          <p:nvPr>
            <p:ph type="body" sz="quarter" idx="14" hasCustomPrompt="1"/>
          </p:nvPr>
        </p:nvSpPr>
        <p:spPr>
          <a:xfrm>
            <a:off x="655315" y="469558"/>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Tree>
    <p:extLst>
      <p:ext uri="{BB962C8B-B14F-4D97-AF65-F5344CB8AC3E}">
        <p14:creationId xmlns:p14="http://schemas.microsoft.com/office/powerpoint/2010/main" val="1134549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8_SCHEM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667D8B56-B5FF-2A59-6E17-8896B8A002AF}"/>
              </a:ext>
            </a:extLst>
          </p:cNvPr>
          <p:cNvSpPr>
            <a:spLocks noGrp="1"/>
          </p:cNvSpPr>
          <p:nvPr>
            <p:ph type="body" sz="quarter" idx="10"/>
          </p:nvPr>
        </p:nvSpPr>
        <p:spPr>
          <a:xfrm>
            <a:off x="1805121" y="1730880"/>
            <a:ext cx="1728788" cy="1320930"/>
          </a:xfrm>
        </p:spPr>
        <p:txBody>
          <a:bodyPr/>
          <a:lstStyle>
            <a:lvl1pPr marL="0" indent="0">
              <a:buNone/>
              <a:defRPr sz="1200">
                <a:solidFill>
                  <a:schemeClr val="bg1"/>
                </a:solidFill>
              </a:defRPr>
            </a:lvl1pPr>
            <a:lvl2pPr marL="457200" indent="0">
              <a:buNone/>
              <a:defRPr/>
            </a:lvl2pPr>
          </a:lstStyle>
          <a:p>
            <a:endParaRPr lang="fr-FR" sz="2400" dirty="0">
              <a:solidFill>
                <a:schemeClr val="bg1"/>
              </a:solidFill>
              <a:latin typeface="Arial" panose="020B0604020202020204" pitchFamily="34" charset="0"/>
              <a:cs typeface="Arial" panose="020B0604020202020204" pitchFamily="34" charset="0"/>
            </a:endParaRPr>
          </a:p>
        </p:txBody>
      </p:sp>
      <p:sp>
        <p:nvSpPr>
          <p:cNvPr id="12" name="Espace réservé du texte 8">
            <a:extLst>
              <a:ext uri="{FF2B5EF4-FFF2-40B4-BE49-F238E27FC236}">
                <a16:creationId xmlns:a16="http://schemas.microsoft.com/office/drawing/2014/main" id="{217D0EA7-77BB-FFE1-55E3-86EFF747C764}"/>
              </a:ext>
            </a:extLst>
          </p:cNvPr>
          <p:cNvSpPr>
            <a:spLocks noGrp="1"/>
          </p:cNvSpPr>
          <p:nvPr>
            <p:ph type="body" sz="quarter" idx="11"/>
          </p:nvPr>
        </p:nvSpPr>
        <p:spPr>
          <a:xfrm>
            <a:off x="1729695" y="3340543"/>
            <a:ext cx="1728788" cy="1894397"/>
          </a:xfrm>
        </p:spPr>
        <p:txBody>
          <a:bodyPr/>
          <a:lstStyle>
            <a:lvl1pPr marL="0" indent="0">
              <a:buNone/>
              <a:defRPr sz="1200">
                <a:solidFill>
                  <a:schemeClr val="bg1"/>
                </a:solidFill>
              </a:defRPr>
            </a:lvl1pPr>
            <a:lvl2pPr marL="457200" indent="0">
              <a:buNone/>
              <a:defRPr/>
            </a:lvl2pPr>
          </a:lstStyle>
          <a:p>
            <a:endParaRPr lang="fr-FR" sz="2400" dirty="0">
              <a:solidFill>
                <a:schemeClr val="bg1"/>
              </a:solidFill>
              <a:latin typeface="Arial" panose="020B0604020202020204" pitchFamily="34" charset="0"/>
              <a:cs typeface="Arial" panose="020B0604020202020204" pitchFamily="34" charset="0"/>
            </a:endParaRPr>
          </a:p>
        </p:txBody>
      </p:sp>
      <p:sp>
        <p:nvSpPr>
          <p:cNvPr id="13" name="Espace réservé du texte 8">
            <a:extLst>
              <a:ext uri="{FF2B5EF4-FFF2-40B4-BE49-F238E27FC236}">
                <a16:creationId xmlns:a16="http://schemas.microsoft.com/office/drawing/2014/main" id="{5A6253CE-0CF7-BAB1-E83C-87C368A27F71}"/>
              </a:ext>
            </a:extLst>
          </p:cNvPr>
          <p:cNvSpPr>
            <a:spLocks noGrp="1"/>
          </p:cNvSpPr>
          <p:nvPr>
            <p:ph type="body" sz="quarter" idx="12"/>
          </p:nvPr>
        </p:nvSpPr>
        <p:spPr>
          <a:xfrm>
            <a:off x="3958798" y="1876836"/>
            <a:ext cx="1728788" cy="1463707"/>
          </a:xfrm>
        </p:spPr>
        <p:txBody>
          <a:bodyPr/>
          <a:lstStyle>
            <a:lvl1pPr marL="0" indent="0">
              <a:buNone/>
              <a:defRPr sz="1200">
                <a:solidFill>
                  <a:schemeClr val="bg1"/>
                </a:solidFill>
              </a:defRPr>
            </a:lvl1pPr>
            <a:lvl2pPr marL="457200" indent="0">
              <a:buNone/>
              <a:defRPr/>
            </a:lvl2pPr>
          </a:lstStyle>
          <a:p>
            <a:endParaRPr lang="fr-FR" sz="2400" dirty="0">
              <a:solidFill>
                <a:schemeClr val="bg1"/>
              </a:solidFill>
              <a:latin typeface="Arial" panose="020B0604020202020204" pitchFamily="34" charset="0"/>
              <a:cs typeface="Arial" panose="020B0604020202020204" pitchFamily="34" charset="0"/>
            </a:endParaRPr>
          </a:p>
        </p:txBody>
      </p:sp>
      <p:sp>
        <p:nvSpPr>
          <p:cNvPr id="14" name="Espace réservé du texte 8">
            <a:extLst>
              <a:ext uri="{FF2B5EF4-FFF2-40B4-BE49-F238E27FC236}">
                <a16:creationId xmlns:a16="http://schemas.microsoft.com/office/drawing/2014/main" id="{92E231DA-B0E5-8AF6-4497-B3CFFA49D08B}"/>
              </a:ext>
            </a:extLst>
          </p:cNvPr>
          <p:cNvSpPr>
            <a:spLocks noGrp="1"/>
          </p:cNvSpPr>
          <p:nvPr>
            <p:ph type="body" sz="quarter" idx="13"/>
          </p:nvPr>
        </p:nvSpPr>
        <p:spPr>
          <a:xfrm>
            <a:off x="3958798" y="3771233"/>
            <a:ext cx="1728788" cy="1463707"/>
          </a:xfrm>
        </p:spPr>
        <p:txBody>
          <a:bodyPr/>
          <a:lstStyle>
            <a:lvl1pPr marL="0" indent="0">
              <a:buNone/>
              <a:defRPr sz="1200">
                <a:solidFill>
                  <a:schemeClr val="bg1"/>
                </a:solidFill>
              </a:defRPr>
            </a:lvl1pPr>
            <a:lvl2pPr marL="457200" indent="0">
              <a:buNone/>
              <a:defRPr/>
            </a:lvl2pPr>
          </a:lstStyle>
          <a:p>
            <a:endParaRPr lang="fr-FR" sz="2400" dirty="0">
              <a:solidFill>
                <a:schemeClr val="bg1"/>
              </a:solidFill>
              <a:latin typeface="Arial" panose="020B0604020202020204" pitchFamily="34" charset="0"/>
              <a:cs typeface="Arial" panose="020B0604020202020204" pitchFamily="34" charset="0"/>
            </a:endParaRPr>
          </a:p>
        </p:txBody>
      </p:sp>
      <p:sp>
        <p:nvSpPr>
          <p:cNvPr id="15" name="Espace réservé du texte 8">
            <a:extLst>
              <a:ext uri="{FF2B5EF4-FFF2-40B4-BE49-F238E27FC236}">
                <a16:creationId xmlns:a16="http://schemas.microsoft.com/office/drawing/2014/main" id="{590E5A37-76C2-6507-592F-B4AEAD774DC3}"/>
              </a:ext>
            </a:extLst>
          </p:cNvPr>
          <p:cNvSpPr>
            <a:spLocks noGrp="1"/>
          </p:cNvSpPr>
          <p:nvPr>
            <p:ph type="body" sz="quarter" idx="14"/>
          </p:nvPr>
        </p:nvSpPr>
        <p:spPr>
          <a:xfrm>
            <a:off x="9082981" y="2037174"/>
            <a:ext cx="1632843" cy="1376787"/>
          </a:xfrm>
        </p:spPr>
        <p:txBody>
          <a:bodyPr>
            <a:normAutofit/>
          </a:bodyPr>
          <a:lstStyle>
            <a:lvl1pPr marL="0" indent="0">
              <a:buNone/>
              <a:defRPr sz="2000">
                <a:solidFill>
                  <a:schemeClr val="bg1"/>
                </a:solidFill>
              </a:defRPr>
            </a:lvl1pPr>
            <a:lvl2pPr marL="457200" indent="0">
              <a:buNone/>
              <a:defRPr/>
            </a:lvl2pPr>
          </a:lstStyle>
          <a:p>
            <a:endParaRPr lang="fr-FR" sz="2400" dirty="0">
              <a:solidFill>
                <a:schemeClr val="bg1"/>
              </a:solidFill>
              <a:latin typeface="Arial" panose="020B0604020202020204" pitchFamily="34" charset="0"/>
              <a:cs typeface="Arial" panose="020B0604020202020204" pitchFamily="34" charset="0"/>
            </a:endParaRPr>
          </a:p>
        </p:txBody>
      </p:sp>
      <p:sp>
        <p:nvSpPr>
          <p:cNvPr id="16" name="Espace réservé du texte 8">
            <a:extLst>
              <a:ext uri="{FF2B5EF4-FFF2-40B4-BE49-F238E27FC236}">
                <a16:creationId xmlns:a16="http://schemas.microsoft.com/office/drawing/2014/main" id="{D4845352-F66B-9A6B-C7DB-2425310E0BBD}"/>
              </a:ext>
            </a:extLst>
          </p:cNvPr>
          <p:cNvSpPr>
            <a:spLocks noGrp="1"/>
          </p:cNvSpPr>
          <p:nvPr>
            <p:ph type="body" sz="quarter" idx="15"/>
          </p:nvPr>
        </p:nvSpPr>
        <p:spPr>
          <a:xfrm>
            <a:off x="6504415" y="2264449"/>
            <a:ext cx="1728788" cy="2324538"/>
          </a:xfrm>
        </p:spPr>
        <p:txBody>
          <a:bodyPr/>
          <a:lstStyle>
            <a:lvl1pPr marL="0" indent="0">
              <a:buFont typeface="Arial" panose="020B0604020202020204" pitchFamily="34" charset="0"/>
              <a:buNone/>
              <a:defRPr sz="1200">
                <a:solidFill>
                  <a:schemeClr val="bg1"/>
                </a:solidFill>
              </a:defRPr>
            </a:lvl1pPr>
            <a:lvl2pPr marL="457200" indent="0">
              <a:buNone/>
              <a:defRPr/>
            </a:lvl2pPr>
          </a:lstStyle>
          <a:p>
            <a:endParaRPr lang="fr-FR" sz="2400" dirty="0">
              <a:solidFill>
                <a:schemeClr val="bg1"/>
              </a:solidFill>
              <a:latin typeface="Arial" panose="020B0604020202020204" pitchFamily="34" charset="0"/>
              <a:cs typeface="Arial" panose="020B0604020202020204" pitchFamily="34" charset="0"/>
            </a:endParaRPr>
          </a:p>
        </p:txBody>
      </p:sp>
      <p:sp>
        <p:nvSpPr>
          <p:cNvPr id="17" name="Espace réservé du texte 8">
            <a:extLst>
              <a:ext uri="{FF2B5EF4-FFF2-40B4-BE49-F238E27FC236}">
                <a16:creationId xmlns:a16="http://schemas.microsoft.com/office/drawing/2014/main" id="{C815889E-8A1E-2A9C-E4A0-654CAC36BD0F}"/>
              </a:ext>
            </a:extLst>
          </p:cNvPr>
          <p:cNvSpPr>
            <a:spLocks noGrp="1"/>
          </p:cNvSpPr>
          <p:nvPr>
            <p:ph type="body" sz="quarter" idx="16"/>
          </p:nvPr>
        </p:nvSpPr>
        <p:spPr>
          <a:xfrm>
            <a:off x="9082981" y="3764713"/>
            <a:ext cx="1728788" cy="1376787"/>
          </a:xfrm>
        </p:spPr>
        <p:txBody>
          <a:bodyPr/>
          <a:lstStyle>
            <a:lvl1pPr marL="0" indent="0">
              <a:buNone/>
              <a:defRPr sz="1200">
                <a:solidFill>
                  <a:schemeClr val="bg1"/>
                </a:solidFill>
              </a:defRPr>
            </a:lvl1pPr>
            <a:lvl2pPr marL="457200" indent="0">
              <a:buNone/>
              <a:defRPr/>
            </a:lvl2pPr>
          </a:lstStyle>
          <a:p>
            <a:endParaRPr lang="fr-FR" sz="2400" dirty="0">
              <a:solidFill>
                <a:schemeClr val="bg1"/>
              </a:solidFill>
              <a:latin typeface="Arial" panose="020B0604020202020204" pitchFamily="34" charset="0"/>
              <a:cs typeface="Arial" panose="020B0604020202020204" pitchFamily="34" charset="0"/>
            </a:endParaRPr>
          </a:p>
        </p:txBody>
      </p:sp>
      <p:sp>
        <p:nvSpPr>
          <p:cNvPr id="2" name="Espace réservé du texte 6">
            <a:extLst>
              <a:ext uri="{FF2B5EF4-FFF2-40B4-BE49-F238E27FC236}">
                <a16:creationId xmlns:a16="http://schemas.microsoft.com/office/drawing/2014/main" id="{7398D759-77B8-FEA4-FB52-70F836D64345}"/>
              </a:ext>
            </a:extLst>
          </p:cNvPr>
          <p:cNvSpPr>
            <a:spLocks noGrp="1"/>
          </p:cNvSpPr>
          <p:nvPr>
            <p:ph type="body" sz="quarter" idx="17" hasCustomPrompt="1"/>
          </p:nvPr>
        </p:nvSpPr>
        <p:spPr>
          <a:xfrm>
            <a:off x="655315" y="469558"/>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Tree>
    <p:extLst>
      <p:ext uri="{BB962C8B-B14F-4D97-AF65-F5344CB8AC3E}">
        <p14:creationId xmlns:p14="http://schemas.microsoft.com/office/powerpoint/2010/main" val="1063174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9_GRAPHIQ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ce réservé du texte 6">
            <a:extLst>
              <a:ext uri="{FF2B5EF4-FFF2-40B4-BE49-F238E27FC236}">
                <a16:creationId xmlns:a16="http://schemas.microsoft.com/office/drawing/2014/main" id="{436D6EFC-C847-9B46-CA8D-3460350CD465}"/>
              </a:ext>
            </a:extLst>
          </p:cNvPr>
          <p:cNvSpPr>
            <a:spLocks noGrp="1"/>
          </p:cNvSpPr>
          <p:nvPr>
            <p:ph type="body" sz="quarter" idx="14" hasCustomPrompt="1"/>
          </p:nvPr>
        </p:nvSpPr>
        <p:spPr>
          <a:xfrm>
            <a:off x="582582" y="432487"/>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 </a:t>
            </a:r>
          </a:p>
        </p:txBody>
      </p:sp>
      <p:sp>
        <p:nvSpPr>
          <p:cNvPr id="6" name="Espace réservé du texte 6">
            <a:extLst>
              <a:ext uri="{FF2B5EF4-FFF2-40B4-BE49-F238E27FC236}">
                <a16:creationId xmlns:a16="http://schemas.microsoft.com/office/drawing/2014/main" id="{C776938B-95AB-86DB-D426-AB397A189FE2}"/>
              </a:ext>
            </a:extLst>
          </p:cNvPr>
          <p:cNvSpPr>
            <a:spLocks noGrp="1"/>
          </p:cNvSpPr>
          <p:nvPr>
            <p:ph type="body" sz="quarter" idx="15" hasCustomPrompt="1"/>
          </p:nvPr>
        </p:nvSpPr>
        <p:spPr>
          <a:xfrm>
            <a:off x="582582" y="1368659"/>
            <a:ext cx="4036919" cy="3048962"/>
          </a:xfrm>
        </p:spPr>
        <p:txBody>
          <a:bodyPr>
            <a:noAutofit/>
          </a:bodyPr>
          <a:lstStyle>
            <a:lvl1pPr marL="0" indent="0">
              <a:buNone/>
              <a:defRPr sz="1200" b="0">
                <a:solidFill>
                  <a:schemeClr val="tx1"/>
                </a:solidFill>
              </a:defRPr>
            </a:lvl1pPr>
          </a:lstStyle>
          <a:p>
            <a:r>
              <a:rPr lang="fr-FR" dirty="0">
                <a:solidFill>
                  <a:srgbClr val="0D4194"/>
                </a:solidFill>
                <a:latin typeface="Arial" panose="020B0604020202020204" pitchFamily="34" charset="0"/>
                <a:cs typeface="Arial" panose="020B0604020202020204" pitchFamily="34" charset="0"/>
              </a:rPr>
              <a:t>EXPLICATIONS</a:t>
            </a:r>
          </a:p>
        </p:txBody>
      </p:sp>
    </p:spTree>
    <p:extLst>
      <p:ext uri="{BB962C8B-B14F-4D97-AF65-F5344CB8AC3E}">
        <p14:creationId xmlns:p14="http://schemas.microsoft.com/office/powerpoint/2010/main" val="2856346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ICO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0D1F8B5B-611A-B272-8E7A-6AC291F345C8}"/>
              </a:ext>
            </a:extLst>
          </p:cNvPr>
          <p:cNvSpPr txBox="1">
            <a:spLocks/>
          </p:cNvSpPr>
          <p:nvPr userDrawn="1"/>
        </p:nvSpPr>
        <p:spPr>
          <a:xfrm>
            <a:off x="749163" y="417429"/>
            <a:ext cx="5880652" cy="6793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D4194"/>
                </a:solidFill>
                <a:latin typeface="Arial" panose="020B0604020202020204" pitchFamily="34" charset="0"/>
                <a:ea typeface="+mj-ea"/>
                <a:cs typeface="Arial" panose="020B0604020202020204" pitchFamily="34" charset="0"/>
              </a:defRPr>
            </a:lvl1pPr>
          </a:lstStyle>
          <a:p>
            <a:r>
              <a:rPr lang="fr-FR" sz="2100" b="1" dirty="0">
                <a:solidFill>
                  <a:srgbClr val="E84262"/>
                </a:solidFill>
                <a:latin typeface="Arial" panose="020B0604020202020204" pitchFamily="34" charset="0"/>
                <a:cs typeface="Arial" panose="020B0604020202020204" pitchFamily="34" charset="0"/>
              </a:rPr>
              <a:t>BIBLIOTHÈQUE D’ICÔNES</a:t>
            </a:r>
          </a:p>
        </p:txBody>
      </p:sp>
      <p:pic>
        <p:nvPicPr>
          <p:cNvPr id="3" name="Image 2">
            <a:extLst>
              <a:ext uri="{FF2B5EF4-FFF2-40B4-BE49-F238E27FC236}">
                <a16:creationId xmlns:a16="http://schemas.microsoft.com/office/drawing/2014/main" id="{6F45AA47-3914-55B2-59C9-F8B02D0A505E}"/>
              </a:ext>
            </a:extLst>
          </p:cNvPr>
          <p:cNvPicPr>
            <a:picLocks noChangeAspect="1"/>
          </p:cNvPicPr>
          <p:nvPr userDrawn="1"/>
        </p:nvPicPr>
        <p:blipFill>
          <a:blip r:embed="rId3"/>
          <a:stretch>
            <a:fillRect/>
          </a:stretch>
        </p:blipFill>
        <p:spPr>
          <a:xfrm>
            <a:off x="2285171" y="2116619"/>
            <a:ext cx="431800" cy="469900"/>
          </a:xfrm>
          <a:prstGeom prst="rect">
            <a:avLst/>
          </a:prstGeom>
        </p:spPr>
      </p:pic>
      <p:pic>
        <p:nvPicPr>
          <p:cNvPr id="7" name="Image 6">
            <a:extLst>
              <a:ext uri="{FF2B5EF4-FFF2-40B4-BE49-F238E27FC236}">
                <a16:creationId xmlns:a16="http://schemas.microsoft.com/office/drawing/2014/main" id="{FDDC1602-D227-3348-6365-A3C40A49B5A3}"/>
              </a:ext>
            </a:extLst>
          </p:cNvPr>
          <p:cNvPicPr>
            <a:picLocks noChangeAspect="1"/>
          </p:cNvPicPr>
          <p:nvPr userDrawn="1"/>
        </p:nvPicPr>
        <p:blipFill>
          <a:blip r:embed="rId4"/>
          <a:stretch>
            <a:fillRect/>
          </a:stretch>
        </p:blipFill>
        <p:spPr>
          <a:xfrm>
            <a:off x="2259771" y="3364545"/>
            <a:ext cx="457200" cy="457200"/>
          </a:xfrm>
          <a:prstGeom prst="rect">
            <a:avLst/>
          </a:prstGeom>
        </p:spPr>
      </p:pic>
      <p:pic>
        <p:nvPicPr>
          <p:cNvPr id="9" name="Image 8">
            <a:extLst>
              <a:ext uri="{FF2B5EF4-FFF2-40B4-BE49-F238E27FC236}">
                <a16:creationId xmlns:a16="http://schemas.microsoft.com/office/drawing/2014/main" id="{0D642BB7-3CB7-2CA8-E3C9-28FCEB757B06}"/>
              </a:ext>
            </a:extLst>
          </p:cNvPr>
          <p:cNvPicPr>
            <a:picLocks noChangeAspect="1"/>
          </p:cNvPicPr>
          <p:nvPr userDrawn="1"/>
        </p:nvPicPr>
        <p:blipFill>
          <a:blip r:embed="rId5"/>
          <a:stretch>
            <a:fillRect/>
          </a:stretch>
        </p:blipFill>
        <p:spPr>
          <a:xfrm>
            <a:off x="3632339" y="2130314"/>
            <a:ext cx="546100" cy="406400"/>
          </a:xfrm>
          <a:prstGeom prst="rect">
            <a:avLst/>
          </a:prstGeom>
        </p:spPr>
      </p:pic>
      <p:pic>
        <p:nvPicPr>
          <p:cNvPr id="13" name="Image 12">
            <a:extLst>
              <a:ext uri="{FF2B5EF4-FFF2-40B4-BE49-F238E27FC236}">
                <a16:creationId xmlns:a16="http://schemas.microsoft.com/office/drawing/2014/main" id="{A679E78C-5E93-DBC1-0F5D-626977C48B66}"/>
              </a:ext>
            </a:extLst>
          </p:cNvPr>
          <p:cNvPicPr>
            <a:picLocks noChangeAspect="1"/>
          </p:cNvPicPr>
          <p:nvPr userDrawn="1"/>
        </p:nvPicPr>
        <p:blipFill>
          <a:blip r:embed="rId6"/>
          <a:stretch>
            <a:fillRect/>
          </a:stretch>
        </p:blipFill>
        <p:spPr>
          <a:xfrm>
            <a:off x="3629460" y="3359767"/>
            <a:ext cx="431800" cy="406400"/>
          </a:xfrm>
          <a:prstGeom prst="rect">
            <a:avLst/>
          </a:prstGeom>
        </p:spPr>
      </p:pic>
      <p:pic>
        <p:nvPicPr>
          <p:cNvPr id="15" name="Image 14">
            <a:extLst>
              <a:ext uri="{FF2B5EF4-FFF2-40B4-BE49-F238E27FC236}">
                <a16:creationId xmlns:a16="http://schemas.microsoft.com/office/drawing/2014/main" id="{EAE767CA-5841-F932-E5A9-B84F37B129C3}"/>
              </a:ext>
            </a:extLst>
          </p:cNvPr>
          <p:cNvPicPr>
            <a:picLocks noChangeAspect="1"/>
          </p:cNvPicPr>
          <p:nvPr userDrawn="1"/>
        </p:nvPicPr>
        <p:blipFill>
          <a:blip r:embed="rId7"/>
          <a:stretch>
            <a:fillRect/>
          </a:stretch>
        </p:blipFill>
        <p:spPr>
          <a:xfrm>
            <a:off x="4867448" y="2053786"/>
            <a:ext cx="508000" cy="495300"/>
          </a:xfrm>
          <a:prstGeom prst="rect">
            <a:avLst/>
          </a:prstGeom>
        </p:spPr>
      </p:pic>
      <p:pic>
        <p:nvPicPr>
          <p:cNvPr id="17" name="Image 16">
            <a:extLst>
              <a:ext uri="{FF2B5EF4-FFF2-40B4-BE49-F238E27FC236}">
                <a16:creationId xmlns:a16="http://schemas.microsoft.com/office/drawing/2014/main" id="{76DF03F8-A718-E4FE-4A6A-A3AAD26290B0}"/>
              </a:ext>
            </a:extLst>
          </p:cNvPr>
          <p:cNvPicPr>
            <a:picLocks noChangeAspect="1"/>
          </p:cNvPicPr>
          <p:nvPr userDrawn="1"/>
        </p:nvPicPr>
        <p:blipFill>
          <a:blip r:embed="rId8"/>
          <a:stretch>
            <a:fillRect/>
          </a:stretch>
        </p:blipFill>
        <p:spPr>
          <a:xfrm>
            <a:off x="6211475" y="3308967"/>
            <a:ext cx="609600" cy="609600"/>
          </a:xfrm>
          <a:prstGeom prst="rect">
            <a:avLst/>
          </a:prstGeom>
        </p:spPr>
      </p:pic>
      <p:pic>
        <p:nvPicPr>
          <p:cNvPr id="19" name="Image 18">
            <a:extLst>
              <a:ext uri="{FF2B5EF4-FFF2-40B4-BE49-F238E27FC236}">
                <a16:creationId xmlns:a16="http://schemas.microsoft.com/office/drawing/2014/main" id="{CB240EB4-0488-F9B7-0156-93B43A9BDB91}"/>
              </a:ext>
            </a:extLst>
          </p:cNvPr>
          <p:cNvPicPr>
            <a:picLocks noChangeAspect="1"/>
          </p:cNvPicPr>
          <p:nvPr userDrawn="1"/>
        </p:nvPicPr>
        <p:blipFill>
          <a:blip r:embed="rId9"/>
          <a:stretch>
            <a:fillRect/>
          </a:stretch>
        </p:blipFill>
        <p:spPr>
          <a:xfrm>
            <a:off x="4803948" y="3258167"/>
            <a:ext cx="635000" cy="660400"/>
          </a:xfrm>
          <a:prstGeom prst="rect">
            <a:avLst/>
          </a:prstGeom>
        </p:spPr>
      </p:pic>
      <p:pic>
        <p:nvPicPr>
          <p:cNvPr id="21" name="Image 20">
            <a:extLst>
              <a:ext uri="{FF2B5EF4-FFF2-40B4-BE49-F238E27FC236}">
                <a16:creationId xmlns:a16="http://schemas.microsoft.com/office/drawing/2014/main" id="{21E3AC21-0DF2-7153-6335-4EEA936529F7}"/>
              </a:ext>
            </a:extLst>
          </p:cNvPr>
          <p:cNvPicPr>
            <a:picLocks noChangeAspect="1"/>
          </p:cNvPicPr>
          <p:nvPr userDrawn="1"/>
        </p:nvPicPr>
        <p:blipFill>
          <a:blip r:embed="rId10"/>
          <a:stretch>
            <a:fillRect/>
          </a:stretch>
        </p:blipFill>
        <p:spPr>
          <a:xfrm>
            <a:off x="7640047" y="3368643"/>
            <a:ext cx="713948" cy="613995"/>
          </a:xfrm>
          <a:prstGeom prst="rect">
            <a:avLst/>
          </a:prstGeom>
        </p:spPr>
      </p:pic>
      <p:pic>
        <p:nvPicPr>
          <p:cNvPr id="23" name="Image 22">
            <a:extLst>
              <a:ext uri="{FF2B5EF4-FFF2-40B4-BE49-F238E27FC236}">
                <a16:creationId xmlns:a16="http://schemas.microsoft.com/office/drawing/2014/main" id="{3D043668-4225-570F-72C1-299DC3143CDA}"/>
              </a:ext>
            </a:extLst>
          </p:cNvPr>
          <p:cNvPicPr>
            <a:picLocks noChangeAspect="1"/>
          </p:cNvPicPr>
          <p:nvPr userDrawn="1"/>
        </p:nvPicPr>
        <p:blipFill>
          <a:blip r:embed="rId11"/>
          <a:stretch>
            <a:fillRect/>
          </a:stretch>
        </p:blipFill>
        <p:spPr>
          <a:xfrm>
            <a:off x="4803948" y="4550313"/>
            <a:ext cx="673100" cy="685800"/>
          </a:xfrm>
          <a:prstGeom prst="rect">
            <a:avLst/>
          </a:prstGeom>
        </p:spPr>
      </p:pic>
      <p:pic>
        <p:nvPicPr>
          <p:cNvPr id="25" name="Image 24">
            <a:extLst>
              <a:ext uri="{FF2B5EF4-FFF2-40B4-BE49-F238E27FC236}">
                <a16:creationId xmlns:a16="http://schemas.microsoft.com/office/drawing/2014/main" id="{6D6B451B-1A5E-3A05-4C36-B2E399A1543E}"/>
              </a:ext>
            </a:extLst>
          </p:cNvPr>
          <p:cNvPicPr>
            <a:picLocks noChangeAspect="1"/>
          </p:cNvPicPr>
          <p:nvPr userDrawn="1"/>
        </p:nvPicPr>
        <p:blipFill>
          <a:blip r:embed="rId12"/>
          <a:stretch>
            <a:fillRect/>
          </a:stretch>
        </p:blipFill>
        <p:spPr>
          <a:xfrm>
            <a:off x="9071509" y="2103033"/>
            <a:ext cx="609600" cy="609600"/>
          </a:xfrm>
          <a:prstGeom prst="rect">
            <a:avLst/>
          </a:prstGeom>
        </p:spPr>
      </p:pic>
      <p:pic>
        <p:nvPicPr>
          <p:cNvPr id="27" name="Image 26">
            <a:extLst>
              <a:ext uri="{FF2B5EF4-FFF2-40B4-BE49-F238E27FC236}">
                <a16:creationId xmlns:a16="http://schemas.microsoft.com/office/drawing/2014/main" id="{88C1F091-0874-2589-F3A6-040F237AE980}"/>
              </a:ext>
            </a:extLst>
          </p:cNvPr>
          <p:cNvPicPr>
            <a:picLocks noChangeAspect="1"/>
          </p:cNvPicPr>
          <p:nvPr userDrawn="1"/>
        </p:nvPicPr>
        <p:blipFill>
          <a:blip r:embed="rId13"/>
          <a:stretch>
            <a:fillRect/>
          </a:stretch>
        </p:blipFill>
        <p:spPr>
          <a:xfrm>
            <a:off x="6234412" y="2077633"/>
            <a:ext cx="635000" cy="660400"/>
          </a:xfrm>
          <a:prstGeom prst="rect">
            <a:avLst/>
          </a:prstGeom>
        </p:spPr>
      </p:pic>
      <p:pic>
        <p:nvPicPr>
          <p:cNvPr id="29" name="Image 28">
            <a:extLst>
              <a:ext uri="{FF2B5EF4-FFF2-40B4-BE49-F238E27FC236}">
                <a16:creationId xmlns:a16="http://schemas.microsoft.com/office/drawing/2014/main" id="{84A3B841-8979-29ED-8E42-22C9C900BFD7}"/>
              </a:ext>
            </a:extLst>
          </p:cNvPr>
          <p:cNvPicPr>
            <a:picLocks noChangeAspect="1"/>
          </p:cNvPicPr>
          <p:nvPr userDrawn="1"/>
        </p:nvPicPr>
        <p:blipFill>
          <a:blip r:embed="rId14"/>
          <a:stretch>
            <a:fillRect/>
          </a:stretch>
        </p:blipFill>
        <p:spPr>
          <a:xfrm>
            <a:off x="9138529" y="3359767"/>
            <a:ext cx="713947" cy="613994"/>
          </a:xfrm>
          <a:prstGeom prst="rect">
            <a:avLst/>
          </a:prstGeom>
        </p:spPr>
      </p:pic>
      <p:pic>
        <p:nvPicPr>
          <p:cNvPr id="31" name="Image 30">
            <a:extLst>
              <a:ext uri="{FF2B5EF4-FFF2-40B4-BE49-F238E27FC236}">
                <a16:creationId xmlns:a16="http://schemas.microsoft.com/office/drawing/2014/main" id="{8408D106-35AE-4E2A-1449-8E2AB737B4DC}"/>
              </a:ext>
            </a:extLst>
          </p:cNvPr>
          <p:cNvPicPr>
            <a:picLocks noChangeAspect="1"/>
          </p:cNvPicPr>
          <p:nvPr userDrawn="1"/>
        </p:nvPicPr>
        <p:blipFill>
          <a:blip r:embed="rId15"/>
          <a:stretch>
            <a:fillRect/>
          </a:stretch>
        </p:blipFill>
        <p:spPr>
          <a:xfrm>
            <a:off x="2202621" y="4627926"/>
            <a:ext cx="596900" cy="609600"/>
          </a:xfrm>
          <a:prstGeom prst="rect">
            <a:avLst/>
          </a:prstGeom>
        </p:spPr>
      </p:pic>
      <p:pic>
        <p:nvPicPr>
          <p:cNvPr id="33" name="Image 32">
            <a:extLst>
              <a:ext uri="{FF2B5EF4-FFF2-40B4-BE49-F238E27FC236}">
                <a16:creationId xmlns:a16="http://schemas.microsoft.com/office/drawing/2014/main" id="{17E5F347-146C-24D6-E3CD-2E71CAD490DF}"/>
              </a:ext>
            </a:extLst>
          </p:cNvPr>
          <p:cNvPicPr>
            <a:picLocks noChangeAspect="1"/>
          </p:cNvPicPr>
          <p:nvPr userDrawn="1"/>
        </p:nvPicPr>
        <p:blipFill>
          <a:blip r:embed="rId16"/>
          <a:stretch>
            <a:fillRect/>
          </a:stretch>
        </p:blipFill>
        <p:spPr>
          <a:xfrm>
            <a:off x="7670112" y="2096523"/>
            <a:ext cx="634999" cy="665975"/>
          </a:xfrm>
          <a:prstGeom prst="rect">
            <a:avLst/>
          </a:prstGeom>
        </p:spPr>
      </p:pic>
      <p:pic>
        <p:nvPicPr>
          <p:cNvPr id="35" name="Image 34">
            <a:extLst>
              <a:ext uri="{FF2B5EF4-FFF2-40B4-BE49-F238E27FC236}">
                <a16:creationId xmlns:a16="http://schemas.microsoft.com/office/drawing/2014/main" id="{7D02E671-B7A3-52E4-722A-ECE6DA09EFC9}"/>
              </a:ext>
            </a:extLst>
          </p:cNvPr>
          <p:cNvPicPr>
            <a:picLocks noChangeAspect="1"/>
          </p:cNvPicPr>
          <p:nvPr userDrawn="1"/>
        </p:nvPicPr>
        <p:blipFill>
          <a:blip r:embed="rId17"/>
          <a:stretch>
            <a:fillRect/>
          </a:stretch>
        </p:blipFill>
        <p:spPr>
          <a:xfrm>
            <a:off x="3575189" y="4564427"/>
            <a:ext cx="660400" cy="673100"/>
          </a:xfrm>
          <a:prstGeom prst="rect">
            <a:avLst/>
          </a:prstGeom>
        </p:spPr>
      </p:pic>
      <p:pic>
        <p:nvPicPr>
          <p:cNvPr id="37" name="Image 36">
            <a:extLst>
              <a:ext uri="{FF2B5EF4-FFF2-40B4-BE49-F238E27FC236}">
                <a16:creationId xmlns:a16="http://schemas.microsoft.com/office/drawing/2014/main" id="{4C92C874-3680-FDBB-B853-31E174ABD68B}"/>
              </a:ext>
            </a:extLst>
          </p:cNvPr>
          <p:cNvPicPr>
            <a:picLocks noChangeAspect="1"/>
          </p:cNvPicPr>
          <p:nvPr userDrawn="1"/>
        </p:nvPicPr>
        <p:blipFill>
          <a:blip r:embed="rId18"/>
          <a:stretch>
            <a:fillRect/>
          </a:stretch>
        </p:blipFill>
        <p:spPr>
          <a:xfrm>
            <a:off x="7718997" y="4608471"/>
            <a:ext cx="634998" cy="648509"/>
          </a:xfrm>
          <a:prstGeom prst="rect">
            <a:avLst/>
          </a:prstGeom>
        </p:spPr>
      </p:pic>
      <p:pic>
        <p:nvPicPr>
          <p:cNvPr id="39" name="Image 38">
            <a:extLst>
              <a:ext uri="{FF2B5EF4-FFF2-40B4-BE49-F238E27FC236}">
                <a16:creationId xmlns:a16="http://schemas.microsoft.com/office/drawing/2014/main" id="{64962174-0227-43F1-E23E-8D2A220FDD1A}"/>
              </a:ext>
            </a:extLst>
          </p:cNvPr>
          <p:cNvPicPr>
            <a:picLocks noChangeAspect="1"/>
          </p:cNvPicPr>
          <p:nvPr userDrawn="1"/>
        </p:nvPicPr>
        <p:blipFill>
          <a:blip r:embed="rId19"/>
          <a:stretch>
            <a:fillRect/>
          </a:stretch>
        </p:blipFill>
        <p:spPr>
          <a:xfrm>
            <a:off x="9138529" y="4627926"/>
            <a:ext cx="648509" cy="648509"/>
          </a:xfrm>
          <a:prstGeom prst="rect">
            <a:avLst/>
          </a:prstGeom>
        </p:spPr>
      </p:pic>
      <p:pic>
        <p:nvPicPr>
          <p:cNvPr id="41" name="Image 40">
            <a:extLst>
              <a:ext uri="{FF2B5EF4-FFF2-40B4-BE49-F238E27FC236}">
                <a16:creationId xmlns:a16="http://schemas.microsoft.com/office/drawing/2014/main" id="{AA112BAD-5D5E-E87A-5C03-39EF6F1FB910}"/>
              </a:ext>
            </a:extLst>
          </p:cNvPr>
          <p:cNvPicPr>
            <a:picLocks noChangeAspect="1"/>
          </p:cNvPicPr>
          <p:nvPr userDrawn="1"/>
        </p:nvPicPr>
        <p:blipFill>
          <a:blip r:embed="rId20"/>
          <a:stretch>
            <a:fillRect/>
          </a:stretch>
        </p:blipFill>
        <p:spPr>
          <a:xfrm rot="18701405">
            <a:off x="6184016" y="4556664"/>
            <a:ext cx="673099" cy="673099"/>
          </a:xfrm>
          <a:prstGeom prst="rect">
            <a:avLst/>
          </a:prstGeom>
        </p:spPr>
      </p:pic>
    </p:spTree>
    <p:extLst>
      <p:ext uri="{BB962C8B-B14F-4D97-AF65-F5344CB8AC3E}">
        <p14:creationId xmlns:p14="http://schemas.microsoft.com/office/powerpoint/2010/main" val="3106296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1_ICO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0D1F8B5B-611A-B272-8E7A-6AC291F345C8}"/>
              </a:ext>
            </a:extLst>
          </p:cNvPr>
          <p:cNvSpPr txBox="1">
            <a:spLocks/>
          </p:cNvSpPr>
          <p:nvPr userDrawn="1"/>
        </p:nvSpPr>
        <p:spPr>
          <a:xfrm>
            <a:off x="749163" y="417429"/>
            <a:ext cx="5880652" cy="6793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D4194"/>
                </a:solidFill>
                <a:latin typeface="Arial" panose="020B0604020202020204" pitchFamily="34" charset="0"/>
                <a:ea typeface="+mj-ea"/>
                <a:cs typeface="Arial" panose="020B0604020202020204" pitchFamily="34" charset="0"/>
              </a:defRPr>
            </a:lvl1pPr>
          </a:lstStyle>
          <a:p>
            <a:r>
              <a:rPr lang="fr-FR" sz="2100" b="1" dirty="0">
                <a:solidFill>
                  <a:srgbClr val="E84262"/>
                </a:solidFill>
                <a:latin typeface="Arial" panose="020B0604020202020204" pitchFamily="34" charset="0"/>
                <a:cs typeface="Arial" panose="020B0604020202020204" pitchFamily="34" charset="0"/>
              </a:rPr>
              <a:t>BIBLIOTHÈQUE D’ICÔNES</a:t>
            </a:r>
          </a:p>
        </p:txBody>
      </p:sp>
      <p:pic>
        <p:nvPicPr>
          <p:cNvPr id="4" name="Image 3">
            <a:extLst>
              <a:ext uri="{FF2B5EF4-FFF2-40B4-BE49-F238E27FC236}">
                <a16:creationId xmlns:a16="http://schemas.microsoft.com/office/drawing/2014/main" id="{F7209F23-2004-FF9A-0CFB-06B2DB3E55F3}"/>
              </a:ext>
            </a:extLst>
          </p:cNvPr>
          <p:cNvPicPr>
            <a:picLocks noChangeAspect="1"/>
          </p:cNvPicPr>
          <p:nvPr userDrawn="1"/>
        </p:nvPicPr>
        <p:blipFill>
          <a:blip r:embed="rId3"/>
          <a:stretch>
            <a:fillRect/>
          </a:stretch>
        </p:blipFill>
        <p:spPr>
          <a:xfrm>
            <a:off x="4305300" y="2078921"/>
            <a:ext cx="1790700" cy="1790700"/>
          </a:xfrm>
          <a:prstGeom prst="rect">
            <a:avLst/>
          </a:prstGeom>
        </p:spPr>
      </p:pic>
      <p:pic>
        <p:nvPicPr>
          <p:cNvPr id="6" name="Image 5">
            <a:extLst>
              <a:ext uri="{FF2B5EF4-FFF2-40B4-BE49-F238E27FC236}">
                <a16:creationId xmlns:a16="http://schemas.microsoft.com/office/drawing/2014/main" id="{A88B4685-FD86-0A49-8089-B4EED42833CA}"/>
              </a:ext>
            </a:extLst>
          </p:cNvPr>
          <p:cNvPicPr>
            <a:picLocks noChangeAspect="1"/>
          </p:cNvPicPr>
          <p:nvPr userDrawn="1"/>
        </p:nvPicPr>
        <p:blipFill>
          <a:blip r:embed="rId4"/>
          <a:stretch>
            <a:fillRect/>
          </a:stretch>
        </p:blipFill>
        <p:spPr>
          <a:xfrm>
            <a:off x="3253159" y="3822615"/>
            <a:ext cx="1790700" cy="1790700"/>
          </a:xfrm>
          <a:prstGeom prst="rect">
            <a:avLst/>
          </a:prstGeom>
        </p:spPr>
      </p:pic>
      <p:pic>
        <p:nvPicPr>
          <p:cNvPr id="11" name="Image 10">
            <a:extLst>
              <a:ext uri="{FF2B5EF4-FFF2-40B4-BE49-F238E27FC236}">
                <a16:creationId xmlns:a16="http://schemas.microsoft.com/office/drawing/2014/main" id="{D4B88B18-2F98-C9A8-F273-0D8A900AF87E}"/>
              </a:ext>
            </a:extLst>
          </p:cNvPr>
          <p:cNvPicPr>
            <a:picLocks noChangeAspect="1"/>
          </p:cNvPicPr>
          <p:nvPr userDrawn="1"/>
        </p:nvPicPr>
        <p:blipFill>
          <a:blip r:embed="rId5"/>
          <a:stretch>
            <a:fillRect/>
          </a:stretch>
        </p:blipFill>
        <p:spPr>
          <a:xfrm>
            <a:off x="8263084" y="2087333"/>
            <a:ext cx="1790700" cy="1790700"/>
          </a:xfrm>
          <a:prstGeom prst="rect">
            <a:avLst/>
          </a:prstGeom>
        </p:spPr>
      </p:pic>
      <p:pic>
        <p:nvPicPr>
          <p:cNvPr id="14" name="Image 13">
            <a:extLst>
              <a:ext uri="{FF2B5EF4-FFF2-40B4-BE49-F238E27FC236}">
                <a16:creationId xmlns:a16="http://schemas.microsoft.com/office/drawing/2014/main" id="{071BFEF5-7001-C239-3941-5A40B90DD9D2}"/>
              </a:ext>
            </a:extLst>
          </p:cNvPr>
          <p:cNvPicPr>
            <a:picLocks noChangeAspect="1"/>
          </p:cNvPicPr>
          <p:nvPr userDrawn="1"/>
        </p:nvPicPr>
        <p:blipFill>
          <a:blip r:embed="rId6"/>
          <a:stretch>
            <a:fillRect/>
          </a:stretch>
        </p:blipFill>
        <p:spPr>
          <a:xfrm>
            <a:off x="7590993" y="3878033"/>
            <a:ext cx="1790700" cy="1790700"/>
          </a:xfrm>
          <a:prstGeom prst="rect">
            <a:avLst/>
          </a:prstGeom>
        </p:spPr>
      </p:pic>
      <p:pic>
        <p:nvPicPr>
          <p:cNvPr id="18" name="Image 17">
            <a:extLst>
              <a:ext uri="{FF2B5EF4-FFF2-40B4-BE49-F238E27FC236}">
                <a16:creationId xmlns:a16="http://schemas.microsoft.com/office/drawing/2014/main" id="{E346916C-7AF6-D88F-17B0-80EB6E4EBF47}"/>
              </a:ext>
            </a:extLst>
          </p:cNvPr>
          <p:cNvPicPr>
            <a:picLocks noChangeAspect="1"/>
          </p:cNvPicPr>
          <p:nvPr userDrawn="1"/>
        </p:nvPicPr>
        <p:blipFill>
          <a:blip r:embed="rId7"/>
          <a:stretch>
            <a:fillRect/>
          </a:stretch>
        </p:blipFill>
        <p:spPr>
          <a:xfrm>
            <a:off x="5388842" y="3883042"/>
            <a:ext cx="1790700" cy="1790700"/>
          </a:xfrm>
          <a:prstGeom prst="rect">
            <a:avLst/>
          </a:prstGeom>
        </p:spPr>
      </p:pic>
      <p:pic>
        <p:nvPicPr>
          <p:cNvPr id="22" name="Image 21">
            <a:extLst>
              <a:ext uri="{FF2B5EF4-FFF2-40B4-BE49-F238E27FC236}">
                <a16:creationId xmlns:a16="http://schemas.microsoft.com/office/drawing/2014/main" id="{B16B4090-30BE-980C-3E2D-B564D2D5EFE6}"/>
              </a:ext>
            </a:extLst>
          </p:cNvPr>
          <p:cNvPicPr>
            <a:picLocks noChangeAspect="1"/>
          </p:cNvPicPr>
          <p:nvPr userDrawn="1"/>
        </p:nvPicPr>
        <p:blipFill>
          <a:blip r:embed="rId8"/>
          <a:stretch>
            <a:fillRect/>
          </a:stretch>
        </p:blipFill>
        <p:spPr>
          <a:xfrm>
            <a:off x="6284192" y="2087333"/>
            <a:ext cx="1790700" cy="1790700"/>
          </a:xfrm>
          <a:prstGeom prst="rect">
            <a:avLst/>
          </a:prstGeom>
        </p:spPr>
      </p:pic>
      <p:pic>
        <p:nvPicPr>
          <p:cNvPr id="30" name="Image 29">
            <a:extLst>
              <a:ext uri="{FF2B5EF4-FFF2-40B4-BE49-F238E27FC236}">
                <a16:creationId xmlns:a16="http://schemas.microsoft.com/office/drawing/2014/main" id="{E60F20D6-2F10-751B-303B-AC261C46F5D5}"/>
              </a:ext>
            </a:extLst>
          </p:cNvPr>
          <p:cNvPicPr>
            <a:picLocks noChangeAspect="1"/>
          </p:cNvPicPr>
          <p:nvPr userDrawn="1"/>
        </p:nvPicPr>
        <p:blipFill>
          <a:blip r:embed="rId9"/>
          <a:stretch>
            <a:fillRect/>
          </a:stretch>
        </p:blipFill>
        <p:spPr>
          <a:xfrm>
            <a:off x="2205658" y="2087333"/>
            <a:ext cx="1790700" cy="1790700"/>
          </a:xfrm>
          <a:prstGeom prst="rect">
            <a:avLst/>
          </a:prstGeom>
        </p:spPr>
      </p:pic>
    </p:spTree>
    <p:extLst>
      <p:ext uri="{BB962C8B-B14F-4D97-AF65-F5344CB8AC3E}">
        <p14:creationId xmlns:p14="http://schemas.microsoft.com/office/powerpoint/2010/main" val="2641315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MERC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space réservé du texte 20">
            <a:extLst>
              <a:ext uri="{FF2B5EF4-FFF2-40B4-BE49-F238E27FC236}">
                <a16:creationId xmlns:a16="http://schemas.microsoft.com/office/drawing/2014/main" id="{0AAAAEA3-3831-82E8-4C44-19961393E944}"/>
              </a:ext>
            </a:extLst>
          </p:cNvPr>
          <p:cNvSpPr>
            <a:spLocks noGrp="1"/>
          </p:cNvSpPr>
          <p:nvPr>
            <p:ph type="body" sz="quarter" idx="10" hasCustomPrompt="1"/>
          </p:nvPr>
        </p:nvSpPr>
        <p:spPr>
          <a:xfrm>
            <a:off x="1255789" y="1833042"/>
            <a:ext cx="4476750" cy="882621"/>
          </a:xfrm>
        </p:spPr>
        <p:txBody>
          <a:bodyPr/>
          <a:lstStyle>
            <a:lvl1pPr marL="0" indent="0">
              <a:buNone/>
              <a:defRPr sz="6000" b="1">
                <a:latin typeface="Arial" panose="020B0604020202020204" pitchFamily="34" charset="0"/>
                <a:cs typeface="Arial" panose="020B0604020202020204" pitchFamily="34" charset="0"/>
              </a:defRPr>
            </a:lvl1pPr>
          </a:lstStyle>
          <a:p>
            <a:pPr lvl="0"/>
            <a:r>
              <a:rPr lang="fr-FR" dirty="0"/>
              <a:t>Merci</a:t>
            </a:r>
          </a:p>
        </p:txBody>
      </p:sp>
      <p:sp>
        <p:nvSpPr>
          <p:cNvPr id="12" name="Espace réservé du texte 6">
            <a:extLst>
              <a:ext uri="{FF2B5EF4-FFF2-40B4-BE49-F238E27FC236}">
                <a16:creationId xmlns:a16="http://schemas.microsoft.com/office/drawing/2014/main" id="{EB8B48EA-B839-3636-22CC-FD944A2F57C8}"/>
              </a:ext>
            </a:extLst>
          </p:cNvPr>
          <p:cNvSpPr>
            <a:spLocks noGrp="1"/>
          </p:cNvSpPr>
          <p:nvPr>
            <p:ph type="body" sz="quarter" idx="14" hasCustomPrompt="1"/>
          </p:nvPr>
        </p:nvSpPr>
        <p:spPr>
          <a:xfrm>
            <a:off x="1255789" y="2724569"/>
            <a:ext cx="5606337" cy="556053"/>
          </a:xfrm>
        </p:spPr>
        <p:txBody>
          <a:bodyPr>
            <a:noAutofit/>
          </a:bodyPr>
          <a:lstStyle>
            <a:lvl1pPr marL="0" indent="0">
              <a:buNone/>
              <a:defRPr lang="fr-FR" sz="2400" b="1" kern="1200" dirty="0">
                <a:solidFill>
                  <a:srgbClr val="E84262"/>
                </a:solidFill>
                <a:latin typeface="Arial" panose="020B0604020202020204" pitchFamily="34" charset="0"/>
                <a:ea typeface="+mj-ea"/>
                <a:cs typeface="Arial" panose="020B0604020202020204" pitchFamily="34" charset="0"/>
              </a:defRPr>
            </a:lvl1pPr>
          </a:lstStyle>
          <a:p>
            <a:r>
              <a:rPr lang="fr-FR" sz="2000" b="1" dirty="0">
                <a:solidFill>
                  <a:srgbClr val="E84262"/>
                </a:solidFill>
                <a:latin typeface="Arial" panose="020B0604020202020204" pitchFamily="34" charset="0"/>
                <a:cs typeface="Arial" panose="020B0604020202020204" pitchFamily="34" charset="0"/>
              </a:rPr>
              <a:t>Pour votre attention !  </a:t>
            </a:r>
          </a:p>
        </p:txBody>
      </p:sp>
    </p:spTree>
    <p:extLst>
      <p:ext uri="{BB962C8B-B14F-4D97-AF65-F5344CB8AC3E}">
        <p14:creationId xmlns:p14="http://schemas.microsoft.com/office/powerpoint/2010/main" val="39040073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1_MERC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 8" descr="Une image contenant Graphique, Police, graphisme, conception&#10;&#10;Description générée automatiquement">
            <a:extLst>
              <a:ext uri="{FF2B5EF4-FFF2-40B4-BE49-F238E27FC236}">
                <a16:creationId xmlns:a16="http://schemas.microsoft.com/office/drawing/2014/main" id="{466A155F-52F7-8D51-4A97-1B846FF05864}"/>
              </a:ext>
            </a:extLst>
          </p:cNvPr>
          <p:cNvPicPr>
            <a:picLocks noChangeAspect="1"/>
          </p:cNvPicPr>
          <p:nvPr userDrawn="1"/>
        </p:nvPicPr>
        <p:blipFill>
          <a:blip r:embed="rId3"/>
          <a:stretch>
            <a:fillRect/>
          </a:stretch>
        </p:blipFill>
        <p:spPr>
          <a:xfrm>
            <a:off x="4817361" y="6327784"/>
            <a:ext cx="2296020" cy="290516"/>
          </a:xfrm>
          <a:prstGeom prst="rect">
            <a:avLst/>
          </a:prstGeom>
        </p:spPr>
      </p:pic>
    </p:spTree>
    <p:extLst>
      <p:ext uri="{BB962C8B-B14F-4D97-AF65-F5344CB8AC3E}">
        <p14:creationId xmlns:p14="http://schemas.microsoft.com/office/powerpoint/2010/main" val="2475832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TOUS SOCIÉTAI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765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FAITES ENTENDRE VOTRE VOI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314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1_FAITES ENTENDRE VOTRE VOI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190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LA RÉUSS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121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1_LA RÉUSS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704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MISSION ACCEPT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897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1_MISSION ACCEPT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496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D4194"/>
                </a:solidFill>
                <a:latin typeface="Arial" panose="020B0604020202020204" pitchFamily="34" charset="0"/>
                <a:cs typeface="Arial" panose="020B0604020202020204" pitchFamily="34" charset="0"/>
              </a:defRPr>
            </a:lvl1pPr>
          </a:lstStyle>
          <a:p>
            <a:fld id="{FFF7A2E6-39D2-F445-A138-3E4F00D89E9F}" type="datetimeFigureOut">
              <a:rPr lang="fr-FR" smtClean="0"/>
              <a:pPr/>
              <a:t>27/03/2026</a:t>
            </a:fld>
            <a:endParaRPr lang="fr-F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D4194"/>
                </a:solidFill>
                <a:latin typeface="Arial" panose="020B0604020202020204" pitchFamily="34" charset="0"/>
                <a:cs typeface="Arial" panose="020B0604020202020204" pitchFamily="34" charset="0"/>
              </a:defRPr>
            </a:lvl1pPr>
          </a:lstStyle>
          <a:p>
            <a:fld id="{BEEC7DC5-1000-A74D-8971-3B4F9289A155}" type="slidenum">
              <a:rPr lang="fr-FR" smtClean="0"/>
              <a:pPr/>
              <a:t>‹N°›</a:t>
            </a:fld>
            <a:endParaRPr lang="fr-FR"/>
          </a:p>
        </p:txBody>
      </p:sp>
      <p:pic>
        <p:nvPicPr>
          <p:cNvPr id="7" name="Image 6" descr="Une image contenant Graphique, Police, graphisme, conception&#10;&#10;Description générée automatiquement">
            <a:extLst>
              <a:ext uri="{FF2B5EF4-FFF2-40B4-BE49-F238E27FC236}">
                <a16:creationId xmlns:a16="http://schemas.microsoft.com/office/drawing/2014/main" id="{CD464BED-AA4E-18BA-DCA8-66A1A738C71F}"/>
              </a:ext>
            </a:extLst>
          </p:cNvPr>
          <p:cNvPicPr>
            <a:picLocks noChangeAspect="1"/>
          </p:cNvPicPr>
          <p:nvPr userDrawn="1"/>
        </p:nvPicPr>
        <p:blipFill>
          <a:blip r:embed="rId28"/>
          <a:stretch>
            <a:fillRect/>
          </a:stretch>
        </p:blipFill>
        <p:spPr>
          <a:xfrm>
            <a:off x="4817361" y="6327784"/>
            <a:ext cx="2296020" cy="290516"/>
          </a:xfrm>
          <a:prstGeom prst="rect">
            <a:avLst/>
          </a:prstGeom>
        </p:spPr>
      </p:pic>
    </p:spTree>
    <p:extLst>
      <p:ext uri="{BB962C8B-B14F-4D97-AF65-F5344CB8AC3E}">
        <p14:creationId xmlns:p14="http://schemas.microsoft.com/office/powerpoint/2010/main" val="238143146"/>
      </p:ext>
    </p:extLst>
  </p:cSld>
  <p:clrMap bg1="lt1" tx1="dk1" bg2="lt2" tx2="dk2" accent1="accent1" accent2="accent2" accent3="accent3" accent4="accent4" accent5="accent5" accent6="accent6" hlink="hlink" folHlink="folHlink"/>
  <p:sldLayoutIdLst>
    <p:sldLayoutId id="2147483699" r:id="rId1"/>
    <p:sldLayoutId id="2147483719" r:id="rId2"/>
    <p:sldLayoutId id="2147483720" r:id="rId3"/>
    <p:sldLayoutId id="2147483717" r:id="rId4"/>
    <p:sldLayoutId id="2147483718" r:id="rId5"/>
    <p:sldLayoutId id="2147483721" r:id="rId6"/>
    <p:sldLayoutId id="2147483722" r:id="rId7"/>
    <p:sldLayoutId id="2147483723" r:id="rId8"/>
    <p:sldLayoutId id="2147483724" r:id="rId9"/>
    <p:sldLayoutId id="2147483725" r:id="rId10"/>
    <p:sldLayoutId id="2147483726" r:id="rId11"/>
    <p:sldLayoutId id="2147483716" r:id="rId12"/>
    <p:sldLayoutId id="2147483705" r:id="rId13"/>
    <p:sldLayoutId id="2147483701" r:id="rId14"/>
    <p:sldLayoutId id="2147483703" r:id="rId15"/>
    <p:sldLayoutId id="2147483704" r:id="rId16"/>
    <p:sldLayoutId id="2147483706" r:id="rId17"/>
    <p:sldLayoutId id="2147483707" r:id="rId18"/>
    <p:sldLayoutId id="2147483715" r:id="rId19"/>
    <p:sldLayoutId id="2147483714" r:id="rId20"/>
    <p:sldLayoutId id="2147483709" r:id="rId21"/>
    <p:sldLayoutId id="2147483711" r:id="rId22"/>
    <p:sldLayoutId id="2147483712" r:id="rId23"/>
    <p:sldLayoutId id="2147483713" r:id="rId24"/>
    <p:sldLayoutId id="2147483710" r:id="rId25"/>
    <p:sldLayoutId id="2147483700" r:id="rId26"/>
  </p:sldLayoutIdLst>
  <p:txStyles>
    <p:titleStyle>
      <a:lvl1pPr algn="l" defTabSz="914400" rtl="0" eaLnBrk="1" latinLnBrk="0" hangingPunct="1">
        <a:lnSpc>
          <a:spcPct val="90000"/>
        </a:lnSpc>
        <a:spcBef>
          <a:spcPct val="0"/>
        </a:spcBef>
        <a:buNone/>
        <a:defRPr sz="4400" kern="1200">
          <a:solidFill>
            <a:srgbClr val="0D419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5"/>
          <p:cNvSpPr txBox="1">
            <a:spLocks/>
          </p:cNvSpPr>
          <p:nvPr/>
        </p:nvSpPr>
        <p:spPr>
          <a:xfrm>
            <a:off x="6464572" y="4456672"/>
            <a:ext cx="5577447" cy="8153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rgbClr val="E84361"/>
                </a:solidFill>
              </a:rPr>
              <a:t>Assemblée générale 2026</a:t>
            </a:r>
          </a:p>
        </p:txBody>
      </p:sp>
      <p:sp>
        <p:nvSpPr>
          <p:cNvPr id="3" name="Titre 2"/>
          <p:cNvSpPr txBox="1">
            <a:spLocks/>
          </p:cNvSpPr>
          <p:nvPr/>
        </p:nvSpPr>
        <p:spPr>
          <a:xfrm>
            <a:off x="6464572" y="741137"/>
            <a:ext cx="5022578" cy="13255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700" b="0" i="0" kern="1200">
                <a:solidFill>
                  <a:srgbClr val="0D4194"/>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700" b="0" i="0" u="none" strike="noStrike" kern="1200" cap="none" spc="0" normalizeH="0" baseline="0" noProof="0" dirty="0">
                <a:ln>
                  <a:noFill/>
                </a:ln>
                <a:solidFill>
                  <a:srgbClr val="0D4194"/>
                </a:solidFill>
                <a:effectLst/>
                <a:uLnTx/>
                <a:uFillTx/>
                <a:latin typeface="Arial" panose="020B0604020202020204"/>
                <a:ea typeface="+mj-ea"/>
                <a:cs typeface="Arial" panose="020B0604020202020204" pitchFamily="34" charset="0"/>
              </a:rPr>
              <a:t>Crédit Mutuel HOENHEIM</a:t>
            </a:r>
            <a:r>
              <a:rPr kumimoji="0" lang="fr-FR" sz="2700" b="0" i="0" u="none" strike="noStrike" kern="1200" cap="none" spc="0" normalizeH="0" noProof="0" dirty="0">
                <a:ln>
                  <a:noFill/>
                </a:ln>
                <a:solidFill>
                  <a:srgbClr val="0D4194"/>
                </a:solidFill>
                <a:effectLst/>
                <a:uLnTx/>
                <a:uFillTx/>
                <a:latin typeface="Arial" panose="020B0604020202020204"/>
                <a:ea typeface="+mj-ea"/>
                <a:cs typeface="Arial" panose="020B0604020202020204" pitchFamily="34" charset="0"/>
              </a:rPr>
              <a:t> </a:t>
            </a:r>
            <a:endParaRPr kumimoji="0" lang="fr-FR" sz="2700" b="0" i="0" u="none" strike="noStrike" kern="1200" cap="none" spc="0" normalizeH="0" baseline="0" noProof="0" dirty="0">
              <a:ln>
                <a:noFill/>
              </a:ln>
              <a:solidFill>
                <a:srgbClr val="0D4194"/>
              </a:solidFill>
              <a:effectLst/>
              <a:uLnTx/>
              <a:uFillTx/>
              <a:latin typeface="Arial" panose="020B0604020202020204"/>
              <a:ea typeface="+mj-ea"/>
              <a:cs typeface="Arial" panose="020B0604020202020204" pitchFamily="34" charset="0"/>
            </a:endParaRPr>
          </a:p>
        </p:txBody>
      </p:sp>
    </p:spTree>
    <p:extLst>
      <p:ext uri="{BB962C8B-B14F-4D97-AF65-F5344CB8AC3E}">
        <p14:creationId xmlns:p14="http://schemas.microsoft.com/office/powerpoint/2010/main" val="237057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8560013" cy="3949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3"/>
          <p:cNvSpPr>
            <a:spLocks noGrp="1"/>
          </p:cNvSpPr>
          <p:nvPr>
            <p:ph type="ctrTitle"/>
          </p:nvPr>
        </p:nvSpPr>
        <p:spPr>
          <a:xfrm>
            <a:off x="703340" y="1465714"/>
            <a:ext cx="8636000" cy="1324521"/>
          </a:xfrm>
        </p:spPr>
        <p:txBody>
          <a:bodyPr>
            <a:noAutofit/>
          </a:bodyPr>
          <a:lstStyle/>
          <a:p>
            <a:pPr lvl="0" algn="ctr">
              <a:defRPr/>
            </a:pPr>
            <a:r>
              <a:rPr lang="fr-FR" sz="3600" dirty="0"/>
              <a:t>PRÉSENTATION DU BILAN ET DU COMPTE DE RÉSULTAT </a:t>
            </a:r>
            <a:br>
              <a:rPr lang="fr-FR" sz="3600" dirty="0"/>
            </a:br>
            <a:endParaRPr lang="fr-FR" sz="3600" b="0" dirty="0"/>
          </a:p>
        </p:txBody>
      </p:sp>
      <p:sp>
        <p:nvSpPr>
          <p:cNvPr id="9" name="Rectangle 8"/>
          <p:cNvSpPr/>
          <p:nvPr/>
        </p:nvSpPr>
        <p:spPr>
          <a:xfrm>
            <a:off x="1233539" y="3118596"/>
            <a:ext cx="8636000" cy="830997"/>
          </a:xfrm>
          <a:prstGeom prst="rect">
            <a:avLst/>
          </a:prstGeom>
        </p:spPr>
        <p:txBody>
          <a:bodyPr wrap="square">
            <a:spAutoFit/>
          </a:bodyPr>
          <a:lstStyle/>
          <a:p>
            <a:pPr algn="ctr"/>
            <a:r>
              <a:rPr lang="fr-FR" sz="2400" dirty="0">
                <a:solidFill>
                  <a:srgbClr val="0D4194"/>
                </a:solidFill>
                <a:latin typeface="Arial" panose="020B0604020202020204" pitchFamily="34" charset="0"/>
                <a:ea typeface="+mj-ea"/>
                <a:cs typeface="Arial" panose="020B0604020202020204" pitchFamily="34" charset="0"/>
              </a:rPr>
              <a:t>Mme Estelle DOCREMONT</a:t>
            </a:r>
            <a:br>
              <a:rPr lang="fr-FR" sz="2400" dirty="0">
                <a:solidFill>
                  <a:srgbClr val="0D4194"/>
                </a:solidFill>
                <a:latin typeface="Arial" panose="020B0604020202020204" pitchFamily="34" charset="0"/>
                <a:ea typeface="+mj-ea"/>
                <a:cs typeface="Arial" panose="020B0604020202020204" pitchFamily="34" charset="0"/>
              </a:rPr>
            </a:br>
            <a:r>
              <a:rPr lang="fr-FR" sz="2400" dirty="0">
                <a:solidFill>
                  <a:srgbClr val="0D4194"/>
                </a:solidFill>
                <a:latin typeface="Arial" panose="020B0604020202020204" pitchFamily="34" charset="0"/>
                <a:ea typeface="+mj-ea"/>
                <a:cs typeface="Arial" panose="020B0604020202020204" pitchFamily="34" charset="0"/>
              </a:rPr>
              <a:t> Directrice de Caisse</a:t>
            </a:r>
            <a:endParaRPr lang="fr-FR" dirty="0"/>
          </a:p>
        </p:txBody>
      </p:sp>
    </p:spTree>
    <p:extLst>
      <p:ext uri="{BB962C8B-B14F-4D97-AF65-F5344CB8AC3E}">
        <p14:creationId xmlns:p14="http://schemas.microsoft.com/office/powerpoint/2010/main" val="1339425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3554819"/>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d'activité du Président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Variation du capital social</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Pouvoirs au porteur</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Clôture de l'Assemblée générale ordinaire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1081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8560013" cy="3949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2"/>
          <p:cNvSpPr>
            <a:spLocks noGrp="1"/>
          </p:cNvSpPr>
          <p:nvPr>
            <p:ph type="ctrTitle"/>
          </p:nvPr>
        </p:nvSpPr>
        <p:spPr>
          <a:xfrm>
            <a:off x="238205" y="1916819"/>
            <a:ext cx="9551253" cy="1176349"/>
          </a:xfrm>
        </p:spPr>
        <p:txBody>
          <a:bodyPr/>
          <a:lstStyle/>
          <a:p>
            <a:pPr algn="ctr"/>
            <a:r>
              <a:rPr lang="fr-FR" sz="4400" dirty="0"/>
              <a:t>Rapport du Conseil de surveillance</a:t>
            </a:r>
          </a:p>
        </p:txBody>
      </p:sp>
      <p:sp>
        <p:nvSpPr>
          <p:cNvPr id="9" name="Espace réservé du texte 5"/>
          <p:cNvSpPr txBox="1">
            <a:spLocks/>
          </p:cNvSpPr>
          <p:nvPr/>
        </p:nvSpPr>
        <p:spPr>
          <a:xfrm>
            <a:off x="2837638" y="3192460"/>
            <a:ext cx="5641848" cy="75713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dirty="0">
                <a:ea typeface="+mj-ea"/>
              </a:rPr>
              <a:t>M Xavier BERSANI</a:t>
            </a:r>
            <a:br>
              <a:rPr lang="fr-FR" sz="2400" dirty="0">
                <a:ea typeface="+mj-ea"/>
              </a:rPr>
            </a:br>
            <a:r>
              <a:rPr lang="fr-FR" sz="2400" dirty="0">
                <a:ea typeface="+mj-ea"/>
              </a:rPr>
              <a:t>Président du Conseil de surveillance</a:t>
            </a:r>
            <a:endParaRPr lang="fr-FR" dirty="0"/>
          </a:p>
        </p:txBody>
      </p:sp>
    </p:spTree>
    <p:extLst>
      <p:ext uri="{BB962C8B-B14F-4D97-AF65-F5344CB8AC3E}">
        <p14:creationId xmlns:p14="http://schemas.microsoft.com/office/powerpoint/2010/main" val="93167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74689" y="120550"/>
            <a:ext cx="8375598" cy="757130"/>
          </a:xfrm>
          <a:prstGeom prst="rect">
            <a:avLst/>
          </a:prstGeom>
        </p:spPr>
        <p:txBody>
          <a:bodyPr wrap="square">
            <a:spAutoFit/>
          </a:bodyPr>
          <a:lstStyle/>
          <a:p>
            <a:pPr algn="ctr" defTabSz="914400">
              <a:lnSpc>
                <a:spcPct val="90000"/>
              </a:lnSpc>
              <a:defRPr/>
            </a:pPr>
            <a:r>
              <a:rPr lang="fr-FR" sz="2400" b="1" dirty="0">
                <a:solidFill>
                  <a:srgbClr val="0D4194"/>
                </a:solidFill>
                <a:latin typeface="Arial" panose="020B0604020202020204" pitchFamily="34" charset="0"/>
                <a:cs typeface="Arial" panose="020B0604020202020204" pitchFamily="34" charset="0"/>
              </a:rPr>
              <a:t>Assemblée générale 2026</a:t>
            </a:r>
          </a:p>
          <a:p>
            <a:pPr algn="ctr" defTabSz="914400">
              <a:lnSpc>
                <a:spcPct val="90000"/>
              </a:lnSpc>
              <a:defRPr/>
            </a:pPr>
            <a:r>
              <a:rPr lang="fr-FR" sz="2400" b="1" dirty="0">
                <a:solidFill>
                  <a:srgbClr val="0D4194"/>
                </a:solidFill>
                <a:latin typeface="Arial" panose="020B0604020202020204" pitchFamily="34" charset="0"/>
                <a:cs typeface="Arial" panose="020B0604020202020204" pitchFamily="34" charset="0"/>
              </a:rPr>
              <a:t>Rapport général sur les comptes annuels</a:t>
            </a:r>
          </a:p>
        </p:txBody>
      </p:sp>
      <p:sp>
        <p:nvSpPr>
          <p:cNvPr id="7" name="Rectangle 6"/>
          <p:cNvSpPr/>
          <p:nvPr/>
        </p:nvSpPr>
        <p:spPr>
          <a:xfrm>
            <a:off x="0" y="587387"/>
            <a:ext cx="12192000" cy="5804859"/>
          </a:xfrm>
          <a:prstGeom prst="rect">
            <a:avLst/>
          </a:prstGeom>
        </p:spPr>
        <p:txBody>
          <a:bodyPr wrap="square">
            <a:spAutoFit/>
          </a:bodyPr>
          <a:lstStyle/>
          <a:p>
            <a:pPr marL="64770">
              <a:spcAft>
                <a:spcPts val="0"/>
              </a:spcAft>
            </a:pPr>
            <a:r>
              <a:rPr lang="fr-FR" sz="1200" dirty="0">
                <a:solidFill>
                  <a:srgbClr val="242424"/>
                </a:solidFill>
                <a:latin typeface="Arial" panose="020B0604020202020204" pitchFamily="34" charset="0"/>
                <a:ea typeface="Arial" panose="020B0604020202020204" pitchFamily="34" charset="0"/>
              </a:rPr>
              <a:t>  </a:t>
            </a:r>
            <a:r>
              <a:rPr lang="fr-FR" sz="1400" b="1" u="heavy" dirty="0">
                <a:solidFill>
                  <a:srgbClr val="131313"/>
                </a:solidFill>
                <a:uFill>
                  <a:solidFill>
                    <a:srgbClr val="131313"/>
                  </a:solidFill>
                </a:uFill>
                <a:latin typeface="Arial" panose="020B0604020202020204" pitchFamily="34" charset="0"/>
                <a:ea typeface="Arial" panose="020B0604020202020204" pitchFamily="34" charset="0"/>
                <a:cs typeface="Arial" panose="020B0604020202020204" pitchFamily="34" charset="0"/>
              </a:rPr>
              <a:t>1/</a:t>
            </a:r>
            <a:r>
              <a:rPr lang="fr-FR" sz="1400" b="1" u="heavy" spc="30" dirty="0">
                <a:solidFill>
                  <a:srgbClr val="131313"/>
                </a:solidFill>
                <a:uFill>
                  <a:solidFill>
                    <a:srgbClr val="131313"/>
                  </a:solidFill>
                </a:uFill>
                <a:latin typeface="Arial" panose="020B0604020202020204" pitchFamily="34" charset="0"/>
                <a:ea typeface="Arial" panose="020B0604020202020204" pitchFamily="34" charset="0"/>
                <a:cs typeface="Arial" panose="020B0604020202020204" pitchFamily="34" charset="0"/>
              </a:rPr>
              <a:t> </a:t>
            </a:r>
            <a:r>
              <a:rPr lang="fr-FR" sz="1400" b="1" u="heavy" dirty="0">
                <a:solidFill>
                  <a:srgbClr val="131313"/>
                </a:solidFill>
                <a:uFill>
                  <a:solidFill>
                    <a:srgbClr val="131313"/>
                  </a:solidFill>
                </a:uFill>
                <a:latin typeface="Arial" panose="020B0604020202020204" pitchFamily="34" charset="0"/>
                <a:ea typeface="Arial" panose="020B0604020202020204" pitchFamily="34" charset="0"/>
                <a:cs typeface="Arial" panose="020B0604020202020204" pitchFamily="34" charset="0"/>
              </a:rPr>
              <a:t>Opinion</a:t>
            </a:r>
            <a:r>
              <a:rPr lang="fr-FR" sz="1400" b="1" u="heavy" spc="-35" dirty="0">
                <a:solidFill>
                  <a:srgbClr val="131313"/>
                </a:solidFill>
                <a:uFill>
                  <a:solidFill>
                    <a:srgbClr val="131313"/>
                  </a:solidFill>
                </a:uFill>
                <a:latin typeface="Arial" panose="020B0604020202020204" pitchFamily="34" charset="0"/>
                <a:ea typeface="Arial" panose="020B0604020202020204" pitchFamily="34" charset="0"/>
                <a:cs typeface="Arial" panose="020B0604020202020204" pitchFamily="34" charset="0"/>
              </a:rPr>
              <a:t> </a:t>
            </a:r>
            <a:r>
              <a:rPr lang="fr-FR" sz="1400" b="1" u="heavy" dirty="0">
                <a:solidFill>
                  <a:srgbClr val="131313"/>
                </a:solidFill>
                <a:uFill>
                  <a:solidFill>
                    <a:srgbClr val="131313"/>
                  </a:solidFill>
                </a:uFill>
                <a:latin typeface="Arial" panose="020B0604020202020204" pitchFamily="34" charset="0"/>
                <a:ea typeface="Arial" panose="020B0604020202020204" pitchFamily="34" charset="0"/>
                <a:cs typeface="Arial" panose="020B0604020202020204" pitchFamily="34" charset="0"/>
              </a:rPr>
              <a:t>sur</a:t>
            </a:r>
            <a:r>
              <a:rPr lang="fr-FR" sz="1400" b="1" u="heavy" spc="-55" dirty="0">
                <a:solidFill>
                  <a:srgbClr val="131313"/>
                </a:solidFill>
                <a:uFill>
                  <a:solidFill>
                    <a:srgbClr val="131313"/>
                  </a:solidFill>
                </a:uFill>
                <a:latin typeface="Arial" panose="020B0604020202020204" pitchFamily="34" charset="0"/>
                <a:ea typeface="Arial" panose="020B0604020202020204" pitchFamily="34" charset="0"/>
                <a:cs typeface="Arial" panose="020B0604020202020204" pitchFamily="34" charset="0"/>
              </a:rPr>
              <a:t> </a:t>
            </a:r>
            <a:r>
              <a:rPr lang="fr-FR" sz="1400" b="1" u="heavy" dirty="0">
                <a:solidFill>
                  <a:srgbClr val="131313"/>
                </a:solidFill>
                <a:uFill>
                  <a:solidFill>
                    <a:srgbClr val="131313"/>
                  </a:solidFill>
                </a:uFill>
                <a:latin typeface="Arial" panose="020B0604020202020204" pitchFamily="34" charset="0"/>
                <a:ea typeface="Arial" panose="020B0604020202020204" pitchFamily="34" charset="0"/>
                <a:cs typeface="Arial" panose="020B0604020202020204" pitchFamily="34" charset="0"/>
              </a:rPr>
              <a:t>les</a:t>
            </a:r>
            <a:r>
              <a:rPr lang="fr-FR" sz="1400" b="1" u="heavy" spc="-65" dirty="0">
                <a:solidFill>
                  <a:srgbClr val="131313"/>
                </a:solidFill>
                <a:uFill>
                  <a:solidFill>
                    <a:srgbClr val="131313"/>
                  </a:solidFill>
                </a:uFill>
                <a:latin typeface="Arial" panose="020B0604020202020204" pitchFamily="34" charset="0"/>
                <a:ea typeface="Arial" panose="020B0604020202020204" pitchFamily="34" charset="0"/>
                <a:cs typeface="Arial" panose="020B0604020202020204" pitchFamily="34" charset="0"/>
              </a:rPr>
              <a:t> </a:t>
            </a:r>
            <a:r>
              <a:rPr lang="fr-FR" sz="1400" b="1" u="heavy" dirty="0">
                <a:solidFill>
                  <a:srgbClr val="131313"/>
                </a:solidFill>
                <a:uFill>
                  <a:solidFill>
                    <a:srgbClr val="131313"/>
                  </a:solidFill>
                </a:uFill>
                <a:latin typeface="Arial" panose="020B0604020202020204" pitchFamily="34" charset="0"/>
                <a:ea typeface="Arial" panose="020B0604020202020204" pitchFamily="34" charset="0"/>
                <a:cs typeface="Arial" panose="020B0604020202020204" pitchFamily="34" charset="0"/>
              </a:rPr>
              <a:t>comptes</a:t>
            </a:r>
            <a:r>
              <a:rPr lang="fr-FR" sz="1400" b="1" u="heavy" spc="10" dirty="0">
                <a:solidFill>
                  <a:srgbClr val="131313"/>
                </a:solidFill>
                <a:uFill>
                  <a:solidFill>
                    <a:srgbClr val="131313"/>
                  </a:solidFill>
                </a:uFill>
                <a:latin typeface="Arial" panose="020B0604020202020204" pitchFamily="34" charset="0"/>
                <a:ea typeface="Arial" panose="020B0604020202020204" pitchFamily="34" charset="0"/>
                <a:cs typeface="Arial" panose="020B0604020202020204" pitchFamily="34" charset="0"/>
              </a:rPr>
              <a:t> </a:t>
            </a:r>
            <a:r>
              <a:rPr lang="fr-FR" sz="1400" b="1" u="heavy" spc="-10" dirty="0">
                <a:solidFill>
                  <a:srgbClr val="131313"/>
                </a:solidFill>
                <a:uFill>
                  <a:solidFill>
                    <a:srgbClr val="131313"/>
                  </a:solidFill>
                </a:uFill>
                <a:latin typeface="Arial" panose="020B0604020202020204" pitchFamily="34" charset="0"/>
                <a:ea typeface="Arial" panose="020B0604020202020204" pitchFamily="34" charset="0"/>
                <a:cs typeface="Arial" panose="020B0604020202020204" pitchFamily="34" charset="0"/>
              </a:rPr>
              <a:t>annuels</a:t>
            </a:r>
            <a:endParaRPr lang="fr-FR" sz="1400" b="1" u="sng" dirty="0">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a:spcBef>
                <a:spcPts val="30"/>
              </a:spcBef>
              <a:spcAft>
                <a:spcPts val="0"/>
              </a:spcAft>
            </a:pPr>
            <a:r>
              <a:rPr lang="fr-FR" sz="2400" b="1" dirty="0">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En</a:t>
            </a:r>
            <a:r>
              <a:rPr lang="fr-FR" sz="1400" spc="-8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application</a:t>
            </a:r>
            <a:r>
              <a:rPr lang="fr-FR" sz="1400" spc="-5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spc="-50" dirty="0">
                <a:solidFill>
                  <a:srgbClr val="6D6D6D"/>
                </a:solidFill>
                <a:latin typeface="Arial" panose="020B0604020202020204" pitchFamily="34" charset="0"/>
                <a:ea typeface="Arial" panose="020B0604020202020204" pitchFamily="34" charset="0"/>
                <a:cs typeface="Arial" panose="020B0604020202020204" pitchFamily="34" charset="0"/>
              </a:rPr>
              <a:t>:</a:t>
            </a:r>
            <a:endParaRPr lang="fr-FR" sz="1400" dirty="0">
              <a:latin typeface="Arial" panose="020B0604020202020204" pitchFamily="34" charset="0"/>
              <a:ea typeface="Arial" panose="020B0604020202020204" pitchFamily="34" charset="0"/>
              <a:cs typeface="Arial" panose="020B0604020202020204" pitchFamily="34" charset="0"/>
            </a:endParaRPr>
          </a:p>
          <a:p>
            <a:pPr>
              <a:spcAft>
                <a:spcPts val="0"/>
              </a:spcAft>
            </a:pPr>
            <a:r>
              <a:rPr lang="fr-FR" sz="2400" dirty="0">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a:t>
            </a:r>
            <a:r>
              <a:rPr lang="fr-FR" sz="1400" spc="-1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l'article</a:t>
            </a:r>
            <a:r>
              <a:rPr lang="fr-FR" sz="1400" spc="-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a:t>
            </a:r>
            <a:r>
              <a:rPr lang="fr-FR" sz="1400" spc="30" dirty="0">
                <a:solidFill>
                  <a:srgbClr val="131313"/>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511-38</a:t>
            </a:r>
            <a:r>
              <a:rPr lang="fr-FR" sz="1400" spc="-3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du</a:t>
            </a:r>
            <a:r>
              <a:rPr lang="fr-FR" sz="1400" spc="3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code</a:t>
            </a:r>
            <a:r>
              <a:rPr lang="fr-FR" sz="1400" spc="-2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Monétaire</a:t>
            </a:r>
            <a:r>
              <a:rPr lang="fr-FR" sz="1400" spc="-35"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et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Financier</a:t>
            </a:r>
            <a:r>
              <a:rPr lang="fr-FR" sz="1400" spc="25"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et</a:t>
            </a:r>
            <a:r>
              <a:rPr lang="fr-FR" sz="1400" spc="2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de</a:t>
            </a:r>
            <a:r>
              <a:rPr lang="fr-FR" sz="1400" spc="-8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a:t>
            </a:r>
            <a:r>
              <a:rPr lang="fr-FR" sz="1400" dirty="0">
                <a:solidFill>
                  <a:srgbClr val="4B4B4B"/>
                </a:solidFill>
                <a:latin typeface="Arial" panose="020B0604020202020204" pitchFamily="34" charset="0"/>
                <a:ea typeface="Arial" panose="020B0604020202020204" pitchFamily="34" charset="0"/>
                <a:cs typeface="Arial" panose="020B0604020202020204" pitchFamily="34" charset="0"/>
              </a:rPr>
              <a:t>'</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article</a:t>
            </a:r>
            <a:r>
              <a:rPr lang="fr-FR" sz="1400" spc="4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53</a:t>
            </a:r>
            <a:r>
              <a:rPr lang="fr-FR" sz="1400" spc="-4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de</a:t>
            </a:r>
            <a:r>
              <a:rPr lang="fr-FR" sz="1400" spc="-5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la</a:t>
            </a:r>
            <a:r>
              <a:rPr lang="fr-FR" sz="1400" spc="5" dirty="0">
                <a:solidFill>
                  <a:srgbClr val="131313"/>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loi</a:t>
            </a:r>
            <a:r>
              <a:rPr lang="fr-FR" sz="1400" spc="-95" dirty="0">
                <a:solidFill>
                  <a:srgbClr val="131313"/>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du</a:t>
            </a:r>
            <a:r>
              <a:rPr lang="fr-FR" sz="1400" spc="-1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24</a:t>
            </a:r>
            <a:r>
              <a:rPr lang="fr-FR" sz="1400" spc="-2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4B4B4B"/>
                </a:solidFill>
                <a:latin typeface="Arial" panose="020B0604020202020204" pitchFamily="34" charset="0"/>
                <a:ea typeface="Arial" panose="020B0604020202020204" pitchFamily="34" charset="0"/>
                <a:cs typeface="Arial" panose="020B0604020202020204" pitchFamily="34" charset="0"/>
              </a:rPr>
              <a:t>j</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a</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nvier</a:t>
            </a:r>
            <a:r>
              <a:rPr lang="fr-FR" sz="1400" spc="-3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spc="-10" dirty="0">
                <a:solidFill>
                  <a:srgbClr val="343434"/>
                </a:solidFill>
                <a:latin typeface="Arial" panose="020B0604020202020204" pitchFamily="34" charset="0"/>
                <a:ea typeface="Arial" panose="020B0604020202020204" pitchFamily="34" charset="0"/>
                <a:cs typeface="Arial" panose="020B0604020202020204" pitchFamily="34" charset="0"/>
              </a:rPr>
              <a:t>1984</a:t>
            </a:r>
            <a:r>
              <a:rPr lang="fr-FR" sz="1400" spc="-10" dirty="0">
                <a:solidFill>
                  <a:srgbClr val="6D6D6D"/>
                </a:solidFill>
                <a:latin typeface="Arial" panose="020B0604020202020204" pitchFamily="34" charset="0"/>
                <a:ea typeface="Arial" panose="020B0604020202020204" pitchFamily="34" charset="0"/>
                <a:cs typeface="Arial" panose="020B0604020202020204" pitchFamily="34" charset="0"/>
              </a:rPr>
              <a:t>,</a:t>
            </a:r>
            <a:endParaRPr lang="fr-FR" dirty="0">
              <a:latin typeface="Arial" panose="020B0604020202020204" pitchFamily="34" charset="0"/>
              <a:ea typeface="Arial" panose="020B0604020202020204" pitchFamily="34" charset="0"/>
              <a:cs typeface="Arial" panose="020B0604020202020204" pitchFamily="34" charset="0"/>
            </a:endParaRPr>
          </a:p>
          <a:p>
            <a:pPr marL="342900" lvl="0" indent="-342900" algn="just">
              <a:spcBef>
                <a:spcPts val="530"/>
              </a:spcBef>
              <a:spcAft>
                <a:spcPts val="0"/>
              </a:spcAft>
              <a:buFont typeface="Arial" panose="020B0604020202020204" pitchFamily="34" charset="0"/>
              <a:buChar char="•"/>
              <a:tabLst>
                <a:tab pos="363220" algn="l"/>
              </a:tabLst>
            </a:pP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de</a:t>
            </a:r>
            <a:r>
              <a:rPr lang="fr-FR" sz="1400" spc="-5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la</a:t>
            </a:r>
            <a:r>
              <a:rPr lang="fr-FR" sz="1400" spc="-4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décision</a:t>
            </a:r>
            <a:r>
              <a:rPr lang="fr-FR" sz="1400" spc="-5"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la</a:t>
            </a:r>
            <a:r>
              <a:rPr lang="fr-FR" sz="1400" spc="-1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Commission</a:t>
            </a:r>
            <a:r>
              <a:rPr lang="fr-FR" sz="1400" spc="75"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Bancaire</a:t>
            </a:r>
            <a:r>
              <a:rPr lang="fr-FR" sz="1400" spc="5" dirty="0">
                <a:solidFill>
                  <a:srgbClr val="131313"/>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en</a:t>
            </a:r>
            <a:r>
              <a:rPr lang="fr-FR" sz="1400" spc="-3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date</a:t>
            </a:r>
            <a:r>
              <a:rPr lang="fr-FR" sz="1400" spc="-1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du</a:t>
            </a:r>
            <a:r>
              <a:rPr lang="fr-FR" sz="1400" spc="-3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28</a:t>
            </a:r>
            <a:r>
              <a:rPr lang="fr-FR" sz="1400" spc="-3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juin</a:t>
            </a:r>
            <a:r>
              <a:rPr lang="fr-FR" sz="1400" spc="-10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spc="-10" dirty="0">
                <a:solidFill>
                  <a:srgbClr val="242424"/>
                </a:solidFill>
                <a:latin typeface="Arial" panose="020B0604020202020204" pitchFamily="34" charset="0"/>
                <a:ea typeface="Arial" panose="020B0604020202020204" pitchFamily="34" charset="0"/>
                <a:cs typeface="Arial" panose="020B0604020202020204" pitchFamily="34" charset="0"/>
              </a:rPr>
              <a:t>1985</a:t>
            </a:r>
            <a:r>
              <a:rPr lang="fr-FR" sz="1400" spc="-10" dirty="0">
                <a:solidFill>
                  <a:srgbClr val="828282"/>
                </a:solidFill>
                <a:latin typeface="Arial" panose="020B0604020202020204" pitchFamily="34" charset="0"/>
                <a:ea typeface="Arial" panose="020B0604020202020204" pitchFamily="34" charset="0"/>
                <a:cs typeface="Arial" panose="020B0604020202020204" pitchFamily="34" charset="0"/>
              </a:rPr>
              <a:t>,</a:t>
            </a:r>
            <a:endParaRPr lang="fr-FR" dirty="0">
              <a:latin typeface="Arial" panose="020B0604020202020204" pitchFamily="34" charset="0"/>
              <a:ea typeface="Arial" panose="020B0604020202020204" pitchFamily="34" charset="0"/>
              <a:cs typeface="Arial" panose="020B0604020202020204" pitchFamily="34" charset="0"/>
            </a:endParaRPr>
          </a:p>
          <a:p>
            <a:pPr marL="342900" marR="86360" lvl="0" indent="-342900" algn="just">
              <a:lnSpc>
                <a:spcPct val="152000"/>
              </a:lnSpc>
              <a:spcBef>
                <a:spcPts val="495"/>
              </a:spcBef>
              <a:spcAft>
                <a:spcPts val="0"/>
              </a:spcAft>
              <a:buFont typeface="Arial" panose="020B0604020202020204" pitchFamily="34" charset="0"/>
              <a:buChar char="•"/>
              <a:tabLst>
                <a:tab pos="361950" algn="l"/>
                <a:tab pos="363220" algn="l"/>
              </a:tabLst>
            </a:pP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des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dispositions de</a:t>
            </a:r>
            <a:r>
              <a:rPr lang="fr-FR" sz="1400" spc="-1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l'article</a:t>
            </a:r>
            <a:r>
              <a:rPr lang="fr-FR" sz="1400" spc="-4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19 de</a:t>
            </a:r>
            <a:r>
              <a:rPr lang="fr-FR" sz="1400" spc="-1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la</a:t>
            </a:r>
            <a:r>
              <a:rPr lang="fr-FR" sz="1400" spc="-20" dirty="0">
                <a:solidFill>
                  <a:srgbClr val="131313"/>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décision</a:t>
            </a:r>
            <a:r>
              <a:rPr lang="fr-FR" sz="1400" spc="-1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 caractère</a:t>
            </a:r>
            <a:r>
              <a:rPr lang="fr-FR" sz="1400" spc="-5"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général</a:t>
            </a:r>
            <a:r>
              <a:rPr lang="fr-FR" sz="1400" spc="-1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N</a:t>
            </a:r>
            <a:r>
              <a:rPr lang="fr-FR" sz="1400" b="1" dirty="0">
                <a:solidFill>
                  <a:srgbClr val="6D6D6D"/>
                </a:solidFill>
                <a:latin typeface="Arial" panose="020B0604020202020204" pitchFamily="34" charset="0"/>
                <a:ea typeface="Arial" panose="020B0604020202020204" pitchFamily="34" charset="0"/>
                <a:cs typeface="Arial" panose="020B0604020202020204" pitchFamily="34" charset="0"/>
              </a:rPr>
              <a:t>°</a:t>
            </a:r>
            <a:r>
              <a:rPr lang="fr-FR" sz="1400" b="1" spc="-35" dirty="0">
                <a:solidFill>
                  <a:srgbClr val="6D6D6D"/>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1/2017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de la CONFEDERATION</a:t>
            </a:r>
            <a:r>
              <a:rPr lang="fr-FR" sz="1400" spc="9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NATIONALE DU</a:t>
            </a:r>
            <a:r>
              <a:rPr lang="fr-FR" sz="1400" spc="-3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CREDIT MUTUEL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et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la</a:t>
            </a:r>
            <a:r>
              <a:rPr lang="fr-FR" sz="1400" spc="-2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Note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de</a:t>
            </a:r>
            <a:r>
              <a:rPr lang="fr-FR" sz="1400" spc="-5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procédure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relative</a:t>
            </a:r>
            <a:r>
              <a:rPr lang="fr-FR" sz="1400" spc="-5" dirty="0">
                <a:solidFill>
                  <a:srgbClr val="131313"/>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aux travaux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Certification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Interne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des</a:t>
            </a:r>
            <a:r>
              <a:rPr lang="fr-FR" sz="1400" spc="-5"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comptes annuels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Caisses locales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du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Groupe Crédit Mutuel </a:t>
            </a:r>
            <a:r>
              <a:rPr lang="fr-FR" sz="1400" dirty="0">
                <a:solidFill>
                  <a:srgbClr val="4B4B4B"/>
                </a:solidFill>
                <a:latin typeface="Arial" panose="020B0604020202020204" pitchFamily="34" charset="0"/>
                <a:ea typeface="Arial" panose="020B0604020202020204" pitchFamily="34" charset="0"/>
                <a:cs typeface="Arial" panose="020B0604020202020204" pitchFamily="34" charset="0"/>
              </a:rPr>
              <a:t>(CCM)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et</a:t>
            </a:r>
            <a:r>
              <a:rPr lang="fr-FR" sz="1400" spc="-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des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Caisses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régionales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du Groupe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Crédit Mutuel (CRCM) présentant un total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bilan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supérieur </a:t>
            </a:r>
            <a:r>
              <a:rPr lang="fr-FR" sz="1200" dirty="0">
                <a:solidFill>
                  <a:srgbClr val="242424"/>
                </a:solidFill>
                <a:latin typeface="Arial" panose="020B0604020202020204" pitchFamily="34" charset="0"/>
                <a:ea typeface="Arial" panose="020B0604020202020204" pitchFamily="34" charset="0"/>
                <a:cs typeface="Arial" panose="020B0604020202020204" pitchFamily="34" charset="0"/>
              </a:rPr>
              <a:t>à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450M€</a:t>
            </a:r>
            <a:r>
              <a:rPr lang="fr-FR" sz="1400" dirty="0">
                <a:solidFill>
                  <a:srgbClr val="6D6D6D"/>
                </a:solidFill>
                <a:latin typeface="Arial" panose="020B0604020202020204" pitchFamily="34" charset="0"/>
                <a:ea typeface="Arial" panose="020B0604020202020204" pitchFamily="34" charset="0"/>
                <a:cs typeface="Arial" panose="020B0604020202020204" pitchFamily="34" charset="0"/>
              </a:rPr>
              <a:t>,</a:t>
            </a:r>
            <a:endParaRPr lang="fr-FR" dirty="0">
              <a:latin typeface="Arial" panose="020B0604020202020204" pitchFamily="34" charset="0"/>
              <a:ea typeface="Arial" panose="020B0604020202020204" pitchFamily="34" charset="0"/>
              <a:cs typeface="Arial" panose="020B0604020202020204" pitchFamily="34" charset="0"/>
            </a:endParaRPr>
          </a:p>
          <a:p>
            <a:pPr marL="342900" marR="395605" lvl="0" indent="-342900">
              <a:lnSpc>
                <a:spcPct val="157000"/>
              </a:lnSpc>
              <a:spcAft>
                <a:spcPts val="0"/>
              </a:spcAft>
              <a:buFont typeface="Arial" panose="020B0604020202020204" pitchFamily="34" charset="0"/>
              <a:buChar char="•"/>
              <a:tabLst>
                <a:tab pos="361315" algn="l"/>
                <a:tab pos="362585" algn="l"/>
              </a:tabLst>
            </a:pP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et</a:t>
            </a:r>
            <a:r>
              <a:rPr lang="fr-FR" sz="1400" spc="-4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conformément aux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normes définies</a:t>
            </a:r>
            <a:r>
              <a:rPr lang="fr-FR" sz="1400" spc="-3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par</a:t>
            </a:r>
            <a:r>
              <a:rPr lang="fr-FR" sz="1400" spc="-1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la</a:t>
            </a:r>
            <a:r>
              <a:rPr lang="fr-FR" sz="1400" spc="-3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FEDERATION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DU</a:t>
            </a:r>
            <a:r>
              <a:rPr lang="fr-FR" sz="1400" spc="-5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CREDIT</a:t>
            </a:r>
            <a:r>
              <a:rPr lang="fr-FR" sz="1400" spc="-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MUTUEL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CENTRE</a:t>
            </a:r>
            <a:r>
              <a:rPr lang="fr-FR" sz="1400" spc="-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EST</a:t>
            </a:r>
            <a:r>
              <a:rPr lang="fr-FR" sz="1400" spc="-5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EUROPE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en accord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avec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la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Confédération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Nationale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du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Crédit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M</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u</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t</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uel</a:t>
            </a:r>
            <a:r>
              <a:rPr lang="fr-FR" sz="1400" dirty="0">
                <a:solidFill>
                  <a:srgbClr val="6D6D6D"/>
                </a:solidFill>
                <a:latin typeface="Arial" panose="020B0604020202020204" pitchFamily="34" charset="0"/>
                <a:ea typeface="Arial" panose="020B0604020202020204" pitchFamily="34" charset="0"/>
                <a:cs typeface="Arial" panose="020B0604020202020204" pitchFamily="34" charset="0"/>
              </a:rPr>
              <a:t>,</a:t>
            </a:r>
            <a:endParaRPr lang="fr-FR" dirty="0">
              <a:latin typeface="Arial" panose="020B0604020202020204" pitchFamily="34" charset="0"/>
              <a:ea typeface="Arial" panose="020B0604020202020204" pitchFamily="34" charset="0"/>
              <a:cs typeface="Arial" panose="020B0604020202020204" pitchFamily="34" charset="0"/>
            </a:endParaRPr>
          </a:p>
          <a:p>
            <a:pPr marL="75565" marR="84455" indent="-9525" algn="just">
              <a:lnSpc>
                <a:spcPct val="115000"/>
              </a:lnSpc>
              <a:spcBef>
                <a:spcPts val="680"/>
              </a:spcBef>
              <a:spcAft>
                <a:spcPts val="0"/>
              </a:spcAft>
            </a:pP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nous avons examiné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les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comptes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annuels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arrêtés par</a:t>
            </a:r>
            <a:r>
              <a:rPr lang="fr-FR" sz="1400" spc="-1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le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Conseil d'Administration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votre Caisse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Crédit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Mutuel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pour l'exercice 2025 clos le 31/12/2025, tels qu'ils sont joints au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présent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rapport.</a:t>
            </a:r>
            <a:endParaRPr lang="fr-FR" sz="1400" dirty="0">
              <a:latin typeface="Arial" panose="020B0604020202020204" pitchFamily="34" charset="0"/>
              <a:ea typeface="Arial" panose="020B0604020202020204" pitchFamily="34" charset="0"/>
              <a:cs typeface="Arial" panose="020B0604020202020204" pitchFamily="34" charset="0"/>
            </a:endParaRPr>
          </a:p>
          <a:p>
            <a:pPr>
              <a:spcBef>
                <a:spcPts val="40"/>
              </a:spcBef>
              <a:spcAft>
                <a:spcPts val="0"/>
              </a:spcAft>
            </a:pPr>
            <a:r>
              <a:rPr lang="fr-FR" sz="1400" dirty="0">
                <a:latin typeface="Arial" panose="020B0604020202020204" pitchFamily="34" charset="0"/>
                <a:ea typeface="Arial" panose="020B0604020202020204" pitchFamily="34" charset="0"/>
                <a:cs typeface="Arial" panose="020B0604020202020204" pitchFamily="34" charset="0"/>
              </a:rPr>
              <a:t> </a:t>
            </a:r>
          </a:p>
          <a:p>
            <a:pPr marL="69850" algn="just">
              <a:spcBef>
                <a:spcPts val="5"/>
              </a:spcBef>
              <a:spcAft>
                <a:spcPts val="0"/>
              </a:spcAft>
            </a:pP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Les</a:t>
            </a:r>
            <a:r>
              <a:rPr lang="fr-FR" sz="1400" spc="-2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livres</a:t>
            </a:r>
            <a:r>
              <a:rPr lang="fr-FR" sz="1400" dirty="0">
                <a:solidFill>
                  <a:srgbClr val="6D6D6D"/>
                </a:solidFill>
                <a:latin typeface="Arial" panose="020B0604020202020204" pitchFamily="34" charset="0"/>
                <a:ea typeface="Arial" panose="020B0604020202020204" pitchFamily="34" charset="0"/>
                <a:cs typeface="Arial" panose="020B0604020202020204" pitchFamily="34" charset="0"/>
              </a:rPr>
              <a:t>,</a:t>
            </a:r>
            <a:r>
              <a:rPr lang="fr-FR" sz="1400" spc="-45" dirty="0">
                <a:solidFill>
                  <a:srgbClr val="6D6D6D"/>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documents</a:t>
            </a:r>
            <a:r>
              <a:rPr lang="fr-FR" sz="1400" spc="45"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comptables</a:t>
            </a:r>
            <a:r>
              <a:rPr lang="fr-FR" sz="1400" spc="1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ainsi</a:t>
            </a:r>
            <a:r>
              <a:rPr lang="fr-FR" sz="1400" spc="-5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que</a:t>
            </a:r>
            <a:r>
              <a:rPr lang="fr-FR" sz="1400" spc="-1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les</a:t>
            </a:r>
            <a:r>
              <a:rPr lang="fr-FR" sz="1400" spc="-2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pièces</a:t>
            </a:r>
            <a:r>
              <a:rPr lang="fr-FR" sz="1400" spc="2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justificatives</a:t>
            </a:r>
            <a:r>
              <a:rPr lang="fr-FR" sz="1400" spc="-40" dirty="0">
                <a:solidFill>
                  <a:srgbClr val="131313"/>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ont</a:t>
            </a:r>
            <a:r>
              <a:rPr lang="fr-FR" sz="1400" spc="-3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été</a:t>
            </a:r>
            <a:r>
              <a:rPr lang="fr-FR" sz="1400" spc="-2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mis</a:t>
            </a:r>
            <a:r>
              <a:rPr lang="fr-FR" sz="1400" spc="-25"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à</a:t>
            </a:r>
            <a:r>
              <a:rPr lang="fr-FR" sz="1400" spc="-4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notre </a:t>
            </a:r>
            <a:r>
              <a:rPr lang="fr-FR" sz="1400" spc="-10" dirty="0">
                <a:solidFill>
                  <a:srgbClr val="343434"/>
                </a:solidFill>
                <a:latin typeface="Arial" panose="020B0604020202020204" pitchFamily="34" charset="0"/>
                <a:ea typeface="Arial" panose="020B0604020202020204" pitchFamily="34" charset="0"/>
                <a:cs typeface="Arial" panose="020B0604020202020204" pitchFamily="34" charset="0"/>
              </a:rPr>
              <a:t>dispositio</a:t>
            </a:r>
            <a:r>
              <a:rPr lang="fr-FR" sz="1400" spc="-10" dirty="0">
                <a:solidFill>
                  <a:srgbClr val="131313"/>
                </a:solidFill>
                <a:latin typeface="Arial" panose="020B0604020202020204" pitchFamily="34" charset="0"/>
                <a:ea typeface="Arial" panose="020B0604020202020204" pitchFamily="34" charset="0"/>
                <a:cs typeface="Arial" panose="020B0604020202020204" pitchFamily="34" charset="0"/>
              </a:rPr>
              <a:t>n</a:t>
            </a:r>
            <a:r>
              <a:rPr lang="fr-FR" sz="1400" spc="-10" dirty="0">
                <a:solidFill>
                  <a:srgbClr val="6D6D6D"/>
                </a:solidFill>
                <a:latin typeface="Arial" panose="020B0604020202020204" pitchFamily="34" charset="0"/>
                <a:ea typeface="Arial" panose="020B0604020202020204" pitchFamily="34" charset="0"/>
                <a:cs typeface="Arial" panose="020B0604020202020204" pitchFamily="34" charset="0"/>
              </a:rPr>
              <a:t>.</a:t>
            </a:r>
            <a:endParaRPr lang="fr-FR" sz="1400" dirty="0">
              <a:latin typeface="Arial" panose="020B0604020202020204" pitchFamily="34" charset="0"/>
              <a:ea typeface="Arial" panose="020B0604020202020204" pitchFamily="34" charset="0"/>
              <a:cs typeface="Arial" panose="020B0604020202020204" pitchFamily="34" charset="0"/>
            </a:endParaRPr>
          </a:p>
          <a:p>
            <a:pPr marL="74930" marR="81915" indent="-6350" algn="just">
              <a:lnSpc>
                <a:spcPct val="115000"/>
              </a:lnSpc>
              <a:spcBef>
                <a:spcPts val="155"/>
              </a:spcBef>
              <a:spcAft>
                <a:spcPts val="0"/>
              </a:spcAft>
            </a:pP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Nous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avons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vérifié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par sondages, et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au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moyen d'autres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méthodes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de sé</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ection</a:t>
            </a:r>
            <a:r>
              <a:rPr lang="fr-FR" sz="1400" dirty="0">
                <a:solidFill>
                  <a:srgbClr val="6D6D6D"/>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les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éléments </a:t>
            </a:r>
            <a:r>
              <a:rPr lang="fr-FR" sz="1400" dirty="0">
                <a:solidFill>
                  <a:srgbClr val="4B4B4B"/>
                </a:solidFill>
                <a:latin typeface="Arial" panose="020B0604020202020204" pitchFamily="34" charset="0"/>
                <a:ea typeface="Arial" panose="020B0604020202020204" pitchFamily="34" charset="0"/>
                <a:cs typeface="Arial" panose="020B0604020202020204" pitchFamily="34" charset="0"/>
              </a:rPr>
              <a:t>justifiant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les montants et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informations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figurant dans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les comptes annuels</a:t>
            </a:r>
            <a:r>
              <a:rPr lang="fr-FR" sz="1400" dirty="0">
                <a:solidFill>
                  <a:srgbClr val="828282"/>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Les diligences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mises en œuvre nous permettent d</a:t>
            </a:r>
            <a:r>
              <a:rPr lang="fr-FR" sz="1400" dirty="0">
                <a:solidFill>
                  <a:srgbClr val="6D6D6D"/>
                </a:solidFill>
                <a:latin typeface="Arial" panose="020B0604020202020204" pitchFamily="34" charset="0"/>
                <a:ea typeface="Arial" panose="020B0604020202020204" pitchFamily="34" charset="0"/>
                <a:cs typeface="Arial" panose="020B0604020202020204" pitchFamily="34" charset="0"/>
              </a:rPr>
              <a:t>'</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obtenir </a:t>
            </a:r>
            <a:r>
              <a:rPr lang="fr-FR" sz="1400" dirty="0">
                <a:solidFill>
                  <a:srgbClr val="4B4B4B"/>
                </a:solidFill>
                <a:latin typeface="Arial" panose="020B0604020202020204" pitchFamily="34" charset="0"/>
                <a:ea typeface="Arial" panose="020B0604020202020204" pitchFamily="34" charset="0"/>
                <a:cs typeface="Arial" panose="020B0604020202020204" pitchFamily="34" charset="0"/>
              </a:rPr>
              <a:t>l'ass</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u</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rance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raisonnable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que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les </a:t>
            </a:r>
            <a:r>
              <a:rPr lang="fr-FR" sz="1400" dirty="0">
                <a:solidFill>
                  <a:srgbClr val="4B4B4B"/>
                </a:solidFill>
                <a:latin typeface="Arial" panose="020B0604020202020204" pitchFamily="34" charset="0"/>
                <a:ea typeface="Arial" panose="020B0604020202020204" pitchFamily="34" charset="0"/>
                <a:cs typeface="Arial" panose="020B0604020202020204" pitchFamily="34" charset="0"/>
              </a:rPr>
              <a:t>comptes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annuels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ne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comportent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pas d'anomalies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sig</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nifi</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catives</a:t>
            </a:r>
            <a:r>
              <a:rPr lang="fr-FR" sz="1400" dirty="0">
                <a:solidFill>
                  <a:srgbClr val="919191"/>
                </a:solidFill>
                <a:latin typeface="Arial" panose="020B0604020202020204" pitchFamily="34" charset="0"/>
                <a:ea typeface="Arial" panose="020B0604020202020204" pitchFamily="34" charset="0"/>
                <a:cs typeface="Arial" panose="020B0604020202020204" pitchFamily="34" charset="0"/>
              </a:rPr>
              <a:t>.</a:t>
            </a:r>
            <a:endParaRPr lang="fr-FR" sz="1400" dirty="0">
              <a:latin typeface="Arial" panose="020B0604020202020204" pitchFamily="34" charset="0"/>
              <a:ea typeface="Arial" panose="020B0604020202020204" pitchFamily="34" charset="0"/>
              <a:cs typeface="Arial" panose="020B0604020202020204" pitchFamily="34" charset="0"/>
            </a:endParaRPr>
          </a:p>
          <a:p>
            <a:pPr>
              <a:spcBef>
                <a:spcPts val="25"/>
              </a:spcBef>
              <a:spcAft>
                <a:spcPts val="0"/>
              </a:spcAft>
            </a:pPr>
            <a:r>
              <a:rPr lang="fr-FR" sz="1400" dirty="0">
                <a:latin typeface="Arial" panose="020B0604020202020204" pitchFamily="34" charset="0"/>
                <a:ea typeface="Arial" panose="020B0604020202020204" pitchFamily="34" charset="0"/>
                <a:cs typeface="Arial" panose="020B0604020202020204" pitchFamily="34" charset="0"/>
              </a:rPr>
              <a:t> </a:t>
            </a:r>
          </a:p>
          <a:p>
            <a:pPr marL="78740" marR="76835" indent="-5715" algn="just">
              <a:lnSpc>
                <a:spcPct val="111000"/>
              </a:lnSpc>
              <a:spcAft>
                <a:spcPts val="0"/>
              </a:spcAft>
            </a:pP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Nous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certifions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que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les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comptes annuels sont</a:t>
            </a:r>
            <a:r>
              <a:rPr lang="fr-FR" sz="1400" dirty="0">
                <a:solidFill>
                  <a:srgbClr val="828282"/>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au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regard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des règles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et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principes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comptables</a:t>
            </a:r>
            <a:r>
              <a:rPr lang="fr-FR" sz="1400" dirty="0">
                <a:solidFill>
                  <a:srgbClr val="6D6D6D"/>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réguliers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et si</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n</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cères</a:t>
            </a:r>
            <a:r>
              <a:rPr lang="fr-FR" sz="1400" dirty="0">
                <a:solidFill>
                  <a:srgbClr val="6D6D6D"/>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et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donnent</a:t>
            </a:r>
            <a:r>
              <a:rPr lang="fr-FR" sz="1400" spc="-7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une</a:t>
            </a:r>
            <a:r>
              <a:rPr lang="fr-FR" sz="1400" spc="-70" dirty="0">
                <a:solidFill>
                  <a:srgbClr val="131313"/>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image</a:t>
            </a:r>
            <a:r>
              <a:rPr lang="fr-FR" sz="1400" spc="-70" dirty="0">
                <a:solidFill>
                  <a:srgbClr val="131313"/>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fidèle</a:t>
            </a:r>
            <a:r>
              <a:rPr lang="fr-FR" sz="1400" spc="-7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du</a:t>
            </a:r>
            <a:r>
              <a:rPr lang="fr-FR" sz="1400" spc="-7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résultat</a:t>
            </a:r>
            <a:r>
              <a:rPr lang="fr-FR" sz="1400" spc="-7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des</a:t>
            </a:r>
            <a:r>
              <a:rPr lang="fr-FR" sz="1400" spc="-6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opérations</a:t>
            </a:r>
            <a:r>
              <a:rPr lang="fr-FR" sz="1400" spc="-7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a:t>
            </a:r>
            <a:r>
              <a:rPr lang="fr-FR" sz="1400" spc="-7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l'exercice</a:t>
            </a:r>
            <a:r>
              <a:rPr lang="fr-FR" sz="1400" spc="-70" dirty="0">
                <a:solidFill>
                  <a:srgbClr val="131313"/>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écoulé</a:t>
            </a:r>
            <a:r>
              <a:rPr lang="fr-FR" sz="1400" spc="-7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ainsi</a:t>
            </a:r>
            <a:r>
              <a:rPr lang="fr-FR" sz="1400" spc="-7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que</a:t>
            </a:r>
            <a:r>
              <a:rPr lang="fr-FR" sz="1400" spc="-7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a:t>
            </a:r>
            <a:r>
              <a:rPr lang="fr-FR" sz="1400" spc="-65"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4B4B4B"/>
                </a:solidFill>
                <a:latin typeface="Arial" panose="020B0604020202020204" pitchFamily="34" charset="0"/>
                <a:ea typeface="Arial" panose="020B0604020202020204" pitchFamily="34" charset="0"/>
                <a:cs typeface="Arial" panose="020B0604020202020204" pitchFamily="34" charset="0"/>
              </a:rPr>
              <a:t>la</a:t>
            </a:r>
            <a:r>
              <a:rPr lang="fr-FR" sz="1400" spc="-70" dirty="0">
                <a:solidFill>
                  <a:srgbClr val="4B4B4B"/>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situation</a:t>
            </a:r>
            <a:r>
              <a:rPr lang="fr-FR" sz="1400" spc="-7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financière</a:t>
            </a:r>
            <a:r>
              <a:rPr lang="fr-FR" sz="1400" spc="-7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et</a:t>
            </a:r>
            <a:r>
              <a:rPr lang="fr-FR" sz="1400" spc="-5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du</a:t>
            </a:r>
            <a:r>
              <a:rPr lang="fr-FR" sz="1400" spc="-4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patrimoine de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la Caisse </a:t>
            </a:r>
            <a:r>
              <a:rPr lang="fr-FR" sz="1200" dirty="0">
                <a:solidFill>
                  <a:srgbClr val="242424"/>
                </a:solidFill>
                <a:latin typeface="Arial" panose="020B0604020202020204" pitchFamily="34" charset="0"/>
                <a:ea typeface="Arial" panose="020B0604020202020204" pitchFamily="34" charset="0"/>
                <a:cs typeface="Arial" panose="020B0604020202020204" pitchFamily="34" charset="0"/>
              </a:rPr>
              <a:t>à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la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fin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cet exercice</a:t>
            </a:r>
            <a:r>
              <a:rPr lang="fr-FR" sz="1400" dirty="0">
                <a:solidFill>
                  <a:srgbClr val="6D6D6D"/>
                </a:solidFill>
                <a:latin typeface="Arial" panose="020B0604020202020204" pitchFamily="34" charset="0"/>
                <a:ea typeface="Arial" panose="020B0604020202020204" pitchFamily="34" charset="0"/>
                <a:cs typeface="Arial" panose="020B0604020202020204" pitchFamily="34" charset="0"/>
              </a:rPr>
              <a:t>.</a:t>
            </a:r>
            <a:endParaRPr lang="fr-FR" sz="1400" dirty="0">
              <a:latin typeface="Arial" panose="020B0604020202020204" pitchFamily="34" charset="0"/>
              <a:ea typeface="Arial" panose="020B0604020202020204" pitchFamily="34" charset="0"/>
              <a:cs typeface="Arial" panose="020B0604020202020204" pitchFamily="34" charset="0"/>
            </a:endParaRPr>
          </a:p>
          <a:p>
            <a:pPr>
              <a:spcAft>
                <a:spcPts val="0"/>
              </a:spcAft>
            </a:pPr>
            <a:r>
              <a:rPr lang="fr-FR" dirty="0">
                <a:latin typeface="Arial" panose="020B0604020202020204" pitchFamily="34" charset="0"/>
                <a:ea typeface="Arial" panose="020B0604020202020204" pitchFamily="34" charset="0"/>
              </a:rPr>
              <a:t> </a:t>
            </a:r>
          </a:p>
        </p:txBody>
      </p:sp>
    </p:spTree>
    <p:extLst>
      <p:ext uri="{BB962C8B-B14F-4D97-AF65-F5344CB8AC3E}">
        <p14:creationId xmlns:p14="http://schemas.microsoft.com/office/powerpoint/2010/main" val="3845121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74689" y="120550"/>
            <a:ext cx="8375598" cy="757130"/>
          </a:xfrm>
          <a:prstGeom prst="rect">
            <a:avLst/>
          </a:prstGeom>
        </p:spPr>
        <p:txBody>
          <a:bodyPr wrap="square">
            <a:spAutoFit/>
          </a:bodyPr>
          <a:lstStyle/>
          <a:p>
            <a:pPr algn="ctr" defTabSz="914400">
              <a:lnSpc>
                <a:spcPct val="90000"/>
              </a:lnSpc>
              <a:defRPr/>
            </a:pPr>
            <a:r>
              <a:rPr lang="fr-FR" sz="2400" b="1" dirty="0">
                <a:solidFill>
                  <a:srgbClr val="0D4194"/>
                </a:solidFill>
                <a:latin typeface="Arial" panose="020B0604020202020204" pitchFamily="34" charset="0"/>
                <a:cs typeface="Arial" panose="020B0604020202020204" pitchFamily="34" charset="0"/>
              </a:rPr>
              <a:t>Assemblée générale 2026</a:t>
            </a:r>
          </a:p>
          <a:p>
            <a:pPr algn="ctr" defTabSz="914400">
              <a:lnSpc>
                <a:spcPct val="90000"/>
              </a:lnSpc>
              <a:defRPr/>
            </a:pPr>
            <a:r>
              <a:rPr lang="fr-FR" sz="2400" b="1" dirty="0">
                <a:solidFill>
                  <a:srgbClr val="0D4194"/>
                </a:solidFill>
                <a:latin typeface="Arial" panose="020B0604020202020204" pitchFamily="34" charset="0"/>
                <a:cs typeface="Arial" panose="020B0604020202020204" pitchFamily="34" charset="0"/>
              </a:rPr>
              <a:t>Rapport spécial sur les comptes annuels</a:t>
            </a:r>
          </a:p>
        </p:txBody>
      </p:sp>
      <p:sp>
        <p:nvSpPr>
          <p:cNvPr id="7" name="Rectangle 6"/>
          <p:cNvSpPr/>
          <p:nvPr/>
        </p:nvSpPr>
        <p:spPr>
          <a:xfrm>
            <a:off x="53789" y="1420699"/>
            <a:ext cx="12192000" cy="4142031"/>
          </a:xfrm>
          <a:prstGeom prst="rect">
            <a:avLst/>
          </a:prstGeom>
        </p:spPr>
        <p:txBody>
          <a:bodyPr wrap="square">
            <a:spAutoFit/>
          </a:bodyPr>
          <a:lstStyle/>
          <a:p>
            <a:pPr marL="82550" algn="just">
              <a:spcBef>
                <a:spcPts val="475"/>
              </a:spcBef>
              <a:spcAft>
                <a:spcPts val="0"/>
              </a:spcAft>
            </a:pPr>
            <a:r>
              <a:rPr lang="fr-FR" sz="1600" dirty="0">
                <a:latin typeface="Arial" panose="020B0604020202020204" pitchFamily="34" charset="0"/>
                <a:ea typeface="Arial" panose="020B0604020202020204" pitchFamily="34" charset="0"/>
              </a:rPr>
              <a:t>Mesdames,</a:t>
            </a:r>
            <a:r>
              <a:rPr lang="fr-FR" sz="1600" spc="130" dirty="0">
                <a:latin typeface="Arial" panose="020B0604020202020204" pitchFamily="34" charset="0"/>
                <a:ea typeface="Arial" panose="020B0604020202020204" pitchFamily="34" charset="0"/>
              </a:rPr>
              <a:t> </a:t>
            </a:r>
            <a:r>
              <a:rPr lang="fr-FR" sz="1600" spc="-10" dirty="0">
                <a:latin typeface="Arial" panose="020B0604020202020204" pitchFamily="34" charset="0"/>
                <a:ea typeface="Arial" panose="020B0604020202020204" pitchFamily="34" charset="0"/>
              </a:rPr>
              <a:t>Messieurs,</a:t>
            </a:r>
            <a:endParaRPr lang="fr-FR" sz="1600" dirty="0">
              <a:latin typeface="Arial" panose="020B0604020202020204" pitchFamily="34" charset="0"/>
              <a:ea typeface="Arial" panose="020B0604020202020204" pitchFamily="34" charset="0"/>
            </a:endParaRPr>
          </a:p>
          <a:p>
            <a:pPr>
              <a:spcBef>
                <a:spcPts val="20"/>
              </a:spcBef>
              <a:spcAft>
                <a:spcPts val="0"/>
              </a:spcAft>
            </a:pPr>
            <a:r>
              <a:rPr lang="fr-FR" sz="1600" dirty="0">
                <a:latin typeface="Arial" panose="020B0604020202020204" pitchFamily="34" charset="0"/>
                <a:ea typeface="Arial" panose="020B0604020202020204" pitchFamily="34" charset="0"/>
              </a:rPr>
              <a:t> </a:t>
            </a:r>
          </a:p>
          <a:p>
            <a:pPr marL="83820" marR="71120" indent="-1270" algn="just">
              <a:lnSpc>
                <a:spcPct val="110000"/>
              </a:lnSpc>
              <a:spcAft>
                <a:spcPts val="0"/>
              </a:spcAft>
            </a:pPr>
            <a:r>
              <a:rPr lang="fr-FR" sz="1600" dirty="0">
                <a:latin typeface="Arial" panose="020B0604020202020204" pitchFamily="34" charset="0"/>
                <a:ea typeface="Arial" panose="020B0604020202020204" pitchFamily="34" charset="0"/>
              </a:rPr>
              <a:t>En</a:t>
            </a:r>
            <a:r>
              <a:rPr lang="fr-FR" sz="1600" spc="-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application de</a:t>
            </a:r>
            <a:r>
              <a:rPr lang="fr-FR" sz="1600" spc="-2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l'article L. 511-39 du code monétaire et</a:t>
            </a:r>
            <a:r>
              <a:rPr lang="fr-FR" sz="1600" spc="-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financier et en notre qualité de certificateur des comptes de votre</a:t>
            </a:r>
            <a:r>
              <a:rPr lang="fr-FR" sz="1600" spc="-2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Caisse</a:t>
            </a:r>
            <a:r>
              <a:rPr lang="fr-FR" sz="1600" spc="-3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locale, nous</a:t>
            </a:r>
            <a:r>
              <a:rPr lang="fr-FR" sz="1600" spc="-1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vous</a:t>
            </a:r>
            <a:r>
              <a:rPr lang="fr-FR" sz="1600" spc="-3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présentons notre</a:t>
            </a:r>
            <a:r>
              <a:rPr lang="fr-FR" sz="1600" spc="-4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rapport</a:t>
            </a:r>
            <a:r>
              <a:rPr lang="fr-FR" sz="1600" spc="-1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sur</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les</a:t>
            </a:r>
            <a:r>
              <a:rPr lang="fr-FR" sz="1600" spc="-3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conventions et</a:t>
            </a:r>
            <a:r>
              <a:rPr lang="fr-FR" sz="1600" spc="-5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engagements réglementés.</a:t>
            </a:r>
          </a:p>
          <a:p>
            <a:pPr>
              <a:spcBef>
                <a:spcPts val="55"/>
              </a:spcBef>
              <a:spcAft>
                <a:spcPts val="0"/>
              </a:spcAft>
            </a:pPr>
            <a:r>
              <a:rPr lang="fr-FR" sz="1600" dirty="0">
                <a:latin typeface="Arial" panose="020B0604020202020204" pitchFamily="34" charset="0"/>
                <a:ea typeface="Arial" panose="020B0604020202020204" pitchFamily="34" charset="0"/>
              </a:rPr>
              <a:t> </a:t>
            </a:r>
          </a:p>
          <a:p>
            <a:pPr marL="77470" marR="70485" indent="3175" algn="just">
              <a:lnSpc>
                <a:spcPct val="110000"/>
              </a:lnSpc>
              <a:spcAft>
                <a:spcPts val="0"/>
              </a:spcAft>
            </a:pPr>
            <a:r>
              <a:rPr lang="fr-FR" sz="1600" dirty="0">
                <a:latin typeface="Arial" panose="020B0604020202020204" pitchFamily="34" charset="0"/>
                <a:ea typeface="Arial" panose="020B0604020202020204" pitchFamily="34" charset="0"/>
              </a:rPr>
              <a:t>Il</a:t>
            </a:r>
            <a:r>
              <a:rPr lang="fr-FR" sz="1600" spc="-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nous</a:t>
            </a:r>
            <a:r>
              <a:rPr lang="fr-FR" sz="1600" spc="-1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appartient de</a:t>
            </a:r>
            <a:r>
              <a:rPr lang="fr-FR" sz="1600" spc="-5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vous communiquer, sur</a:t>
            </a:r>
            <a:r>
              <a:rPr lang="fr-FR" sz="1600" spc="-4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la</a:t>
            </a:r>
            <a:r>
              <a:rPr lang="fr-FR" sz="1600" spc="-1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base</a:t>
            </a:r>
            <a:r>
              <a:rPr lang="fr-FR" sz="1600" spc="-1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des</a:t>
            </a:r>
            <a:r>
              <a:rPr lang="fr-FR" sz="1600" spc="-1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informations qui</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nous</a:t>
            </a:r>
            <a:r>
              <a:rPr lang="fr-FR" sz="1600" spc="-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ont</a:t>
            </a:r>
            <a:r>
              <a:rPr lang="fr-FR" sz="1600" spc="-2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été</a:t>
            </a:r>
            <a:r>
              <a:rPr lang="fr-FR" sz="1600" spc="-2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données, les</a:t>
            </a:r>
            <a:r>
              <a:rPr lang="fr-FR" sz="1600" spc="-2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caractéristiques</a:t>
            </a:r>
            <a:r>
              <a:rPr lang="fr-FR" sz="1600" spc="-2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et les</a:t>
            </a:r>
            <a:r>
              <a:rPr lang="fr-FR" sz="1600" spc="-10" dirty="0">
                <a:latin typeface="Arial" panose="020B0604020202020204" pitchFamily="34" charset="0"/>
                <a:ea typeface="Arial" panose="020B0604020202020204" pitchFamily="34" charset="0"/>
              </a:rPr>
              <a:t> m</a:t>
            </a:r>
            <a:r>
              <a:rPr lang="fr-FR" sz="1600" dirty="0">
                <a:latin typeface="Arial" panose="020B0604020202020204" pitchFamily="34" charset="0"/>
                <a:ea typeface="Arial" panose="020B0604020202020204" pitchFamily="34" charset="0"/>
              </a:rPr>
              <a:t>odalités essentielles des conventions dont</a:t>
            </a:r>
            <a:r>
              <a:rPr lang="fr-FR" sz="1600" spc="-2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nous avons été avisées ou</a:t>
            </a:r>
            <a:r>
              <a:rPr lang="fr-FR" sz="1600" spc="-1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que</a:t>
            </a:r>
            <a:r>
              <a:rPr lang="fr-FR" sz="1600" spc="-1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nous aurions relevées à</a:t>
            </a:r>
            <a:r>
              <a:rPr lang="fr-FR" sz="1600" spc="-4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l'occasion de notre mission.</a:t>
            </a:r>
          </a:p>
          <a:p>
            <a:pPr marL="78105" marR="71120" indent="1270" algn="just">
              <a:lnSpc>
                <a:spcPct val="108000"/>
              </a:lnSpc>
              <a:spcBef>
                <a:spcPts val="785"/>
              </a:spcBef>
              <a:spcAft>
                <a:spcPts val="0"/>
              </a:spcAft>
            </a:pPr>
            <a:r>
              <a:rPr lang="fr-FR" sz="1600" dirty="0">
                <a:latin typeface="Arial" panose="020B0604020202020204" pitchFamily="34" charset="0"/>
                <a:ea typeface="Arial" panose="020B0604020202020204" pitchFamily="34" charset="0"/>
              </a:rPr>
              <a:t>Par</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ailleurs,</a:t>
            </a:r>
            <a:r>
              <a:rPr lang="fr-FR" sz="1600" spc="-6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il</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nous</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appartient,</a:t>
            </a:r>
            <a:r>
              <a:rPr lang="fr-FR" sz="1600" spc="-6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le</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cas</a:t>
            </a:r>
            <a:r>
              <a:rPr lang="fr-FR" sz="1600" spc="-6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échéant,</a:t>
            </a:r>
            <a:r>
              <a:rPr lang="fr-FR" sz="1600" spc="-3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de</a:t>
            </a:r>
            <a:r>
              <a:rPr lang="fr-FR" sz="1600" spc="-6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vous</a:t>
            </a:r>
            <a:r>
              <a:rPr lang="fr-FR" sz="1600" spc="-4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communiquer les</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informations</a:t>
            </a:r>
            <a:r>
              <a:rPr lang="fr-FR" sz="1600" spc="-1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relatives</a:t>
            </a:r>
            <a:r>
              <a:rPr lang="fr-FR" sz="1600" spc="-4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à</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l'exécution,</a:t>
            </a:r>
            <a:r>
              <a:rPr lang="fr-FR" sz="1600" spc="-2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au</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cours</a:t>
            </a:r>
            <a:r>
              <a:rPr lang="fr-FR" sz="1600" spc="-4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de l'exercice écoulé,</a:t>
            </a:r>
            <a:r>
              <a:rPr lang="fr-FR" sz="1600" spc="-3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de</a:t>
            </a:r>
            <a:r>
              <a:rPr lang="fr-FR" sz="1600" spc="-5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conventions dont</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l'existence</a:t>
            </a:r>
            <a:r>
              <a:rPr lang="fr-FR" sz="1600" spc="-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a</a:t>
            </a:r>
            <a:r>
              <a:rPr lang="fr-FR" sz="1600" spc="-3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été</a:t>
            </a:r>
            <a:r>
              <a:rPr lang="fr-FR" sz="1600" spc="-4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portée</a:t>
            </a:r>
            <a:r>
              <a:rPr lang="fr-FR" sz="1600" spc="-3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à</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votre</a:t>
            </a:r>
            <a:r>
              <a:rPr lang="fr-FR" sz="1600" spc="-2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connaissance au</a:t>
            </a:r>
            <a:r>
              <a:rPr lang="fr-FR" sz="1600" spc="-5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cours</a:t>
            </a:r>
            <a:r>
              <a:rPr lang="fr-FR" sz="1600" spc="-2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d'exercices antérieurs.</a:t>
            </a:r>
          </a:p>
          <a:p>
            <a:pPr>
              <a:spcBef>
                <a:spcPts val="50"/>
              </a:spcBef>
              <a:spcAft>
                <a:spcPts val="0"/>
              </a:spcAft>
            </a:pPr>
            <a:r>
              <a:rPr lang="fr-FR" sz="1600" dirty="0">
                <a:latin typeface="Arial" panose="020B0604020202020204" pitchFamily="34" charset="0"/>
                <a:ea typeface="Arial" panose="020B0604020202020204" pitchFamily="34" charset="0"/>
              </a:rPr>
              <a:t> </a:t>
            </a:r>
          </a:p>
          <a:p>
            <a:pPr marL="86995" marR="73660" indent="-4445" algn="just">
              <a:lnSpc>
                <a:spcPct val="110000"/>
              </a:lnSpc>
              <a:spcAft>
                <a:spcPts val="0"/>
              </a:spcAft>
            </a:pPr>
            <a:r>
              <a:rPr lang="fr-FR" sz="1600" dirty="0">
                <a:latin typeface="Arial" panose="020B0604020202020204" pitchFamily="34" charset="0"/>
                <a:ea typeface="Arial" panose="020B0604020202020204" pitchFamily="34" charset="0"/>
              </a:rPr>
              <a:t>Nous</a:t>
            </a:r>
            <a:r>
              <a:rPr lang="fr-FR" sz="1600" spc="-3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vous</a:t>
            </a:r>
            <a:r>
              <a:rPr lang="fr-FR" sz="1600" spc="-2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informons</a:t>
            </a:r>
            <a:r>
              <a:rPr lang="fr-FR" sz="1600" spc="-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qu'il</a:t>
            </a:r>
            <a:r>
              <a:rPr lang="fr-FR" sz="1600" spc="-4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ne</a:t>
            </a:r>
            <a:r>
              <a:rPr lang="fr-FR" sz="1600" spc="-5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nous</a:t>
            </a:r>
            <a:r>
              <a:rPr lang="fr-FR" sz="1600" spc="-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a</a:t>
            </a:r>
            <a:r>
              <a:rPr lang="fr-FR" sz="1600" spc="-3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été</a:t>
            </a:r>
            <a:r>
              <a:rPr lang="fr-FR" sz="1600" spc="-2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donné avis</a:t>
            </a:r>
            <a:r>
              <a:rPr lang="fr-FR" sz="1600" spc="-2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d'aucune convention conclue au</a:t>
            </a:r>
            <a:r>
              <a:rPr lang="fr-FR" sz="1600" spc="-5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cours</a:t>
            </a:r>
            <a:r>
              <a:rPr lang="fr-FR" sz="1600" spc="-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de</a:t>
            </a:r>
            <a:r>
              <a:rPr lang="fr-FR" sz="1600" spc="-5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l'exercice</a:t>
            </a:r>
            <a:r>
              <a:rPr lang="fr-FR" sz="1600" spc="-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entre</a:t>
            </a:r>
            <a:r>
              <a:rPr lang="fr-FR" sz="1600" spc="-2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la</a:t>
            </a:r>
            <a:r>
              <a:rPr lang="fr-FR" sz="1600" spc="-5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Caisse et</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l'un</a:t>
            </a:r>
            <a:r>
              <a:rPr lang="fr-FR" sz="1600" spc="-1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de</a:t>
            </a:r>
            <a:r>
              <a:rPr lang="fr-FR" sz="1600" spc="-1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ses</a:t>
            </a:r>
            <a:r>
              <a:rPr lang="fr-FR" sz="1600" spc="-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administrateurs</a:t>
            </a:r>
            <a:r>
              <a:rPr lang="fr-FR" sz="1600" spc="-2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ou</a:t>
            </a:r>
            <a:r>
              <a:rPr lang="fr-FR" sz="1600" spc="-4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dirigeants et</a:t>
            </a:r>
            <a:r>
              <a:rPr lang="fr-FR" sz="1600" spc="-2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visée à</a:t>
            </a:r>
            <a:r>
              <a:rPr lang="fr-FR" sz="1600" spc="-5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l'article L225-38 du</a:t>
            </a:r>
            <a:r>
              <a:rPr lang="fr-FR" sz="1600" spc="-1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Code de</a:t>
            </a:r>
            <a:r>
              <a:rPr lang="fr-FR" sz="1600" spc="-3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Commerce.</a:t>
            </a:r>
          </a:p>
          <a:p>
            <a:pPr>
              <a:spcBef>
                <a:spcPts val="50"/>
              </a:spcBef>
              <a:spcAft>
                <a:spcPts val="0"/>
              </a:spcAft>
            </a:pPr>
            <a:r>
              <a:rPr lang="fr-FR" sz="1600" dirty="0">
                <a:latin typeface="Arial" panose="020B0604020202020204" pitchFamily="34" charset="0"/>
                <a:ea typeface="Arial" panose="020B0604020202020204" pitchFamily="34" charset="0"/>
              </a:rPr>
              <a:t> </a:t>
            </a:r>
          </a:p>
          <a:p>
            <a:pPr marL="83820" marR="72390" indent="1270" algn="just">
              <a:lnSpc>
                <a:spcPct val="110000"/>
              </a:lnSpc>
              <a:spcBef>
                <a:spcPts val="5"/>
              </a:spcBef>
              <a:spcAft>
                <a:spcPts val="0"/>
              </a:spcAft>
            </a:pPr>
            <a:r>
              <a:rPr lang="fr-FR" sz="1600" dirty="0">
                <a:latin typeface="Arial" panose="020B0604020202020204" pitchFamily="34" charset="0"/>
                <a:ea typeface="Arial" panose="020B0604020202020204" pitchFamily="34" charset="0"/>
              </a:rPr>
              <a:t>Enfin, aucune convention déjà portée à votre connaissance au cours d'exercices antérieurs et dont l'exécution s'est poursuivie au</a:t>
            </a:r>
            <a:r>
              <a:rPr lang="fr-FR" sz="1600" spc="-5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cours</a:t>
            </a:r>
            <a:r>
              <a:rPr lang="fr-FR" sz="1600" spc="-1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de</a:t>
            </a:r>
            <a:r>
              <a:rPr lang="fr-FR" sz="1600" spc="-1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l'exercice écoulé n'a</a:t>
            </a:r>
            <a:r>
              <a:rPr lang="fr-FR" sz="1600" spc="-1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été</a:t>
            </a:r>
            <a:r>
              <a:rPr lang="fr-FR" sz="1600" spc="-4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relevée au cours de</a:t>
            </a:r>
            <a:r>
              <a:rPr lang="fr-FR" sz="1600" spc="-4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nos</a:t>
            </a:r>
            <a:r>
              <a:rPr lang="fr-FR" sz="1600" spc="-2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travaux.</a:t>
            </a:r>
          </a:p>
        </p:txBody>
      </p:sp>
    </p:spTree>
    <p:extLst>
      <p:ext uri="{BB962C8B-B14F-4D97-AF65-F5344CB8AC3E}">
        <p14:creationId xmlns:p14="http://schemas.microsoft.com/office/powerpoint/2010/main" val="3115106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3554819"/>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d'activité du Président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Variation du capital social</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Pouvoirs au porteur</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Clôture de l'Assemblée générale ordinaire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0202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15938" y="1931541"/>
            <a:ext cx="11160124"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E4194"/>
                </a:solidFill>
                <a:effectLst/>
                <a:uLnTx/>
                <a:uFillTx/>
                <a:latin typeface="Arial" panose="020B0604020202020204"/>
                <a:ea typeface="+mn-ea"/>
                <a:cs typeface="+mn-cs"/>
              </a:rPr>
              <a:t>Approbation du bilan et du compte de résultat</a:t>
            </a:r>
            <a:endPar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Approbation du bilan et le compte de résultat de l’exercice écoulé, clos le 31 décembre 2025.</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b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L’excédent de l’exercice est de 745 013,85€.</a:t>
            </a:r>
          </a:p>
        </p:txBody>
      </p:sp>
      <p:sp>
        <p:nvSpPr>
          <p:cNvPr id="4" name="Espace réservé du texte 2"/>
          <p:cNvSpPr>
            <a:spLocks noGrp="1"/>
          </p:cNvSpPr>
          <p:nvPr>
            <p:ph type="body" sz="quarter" idx="14"/>
          </p:nvPr>
        </p:nvSpPr>
        <p:spPr>
          <a:xfrm>
            <a:off x="515938" y="476250"/>
            <a:ext cx="10901362" cy="556053"/>
          </a:xfrm>
        </p:spPr>
        <p:txBody>
          <a:bodyPr/>
          <a:lstStyle/>
          <a:p>
            <a:r>
              <a:rPr lang="fr-FR" sz="2400" cap="all" dirty="0"/>
              <a:t>Assemblée générale 2026</a:t>
            </a:r>
            <a:br>
              <a:rPr lang="fr-FR" sz="2400" cap="all" dirty="0"/>
            </a:br>
            <a:r>
              <a:rPr lang="fr-FR" sz="2400" cap="all" dirty="0">
                <a:solidFill>
                  <a:srgbClr val="E94262"/>
                </a:solidFill>
              </a:rPr>
              <a:t>Résolutions</a:t>
            </a:r>
          </a:p>
        </p:txBody>
      </p:sp>
    </p:spTree>
    <p:extLst>
      <p:ext uri="{BB962C8B-B14F-4D97-AF65-F5344CB8AC3E}">
        <p14:creationId xmlns:p14="http://schemas.microsoft.com/office/powerpoint/2010/main" val="606695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26442" y="1541123"/>
            <a:ext cx="10890858" cy="38164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E4194"/>
                </a:solidFill>
                <a:effectLst/>
                <a:uLnTx/>
                <a:uFillTx/>
                <a:latin typeface="Arial" panose="020B0604020202020204"/>
                <a:ea typeface="+mn-ea"/>
                <a:cs typeface="+mn-cs"/>
              </a:rPr>
              <a:t>Affectation du résultat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E4194"/>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E4194"/>
                </a:solidFill>
                <a:effectLst/>
                <a:uLnTx/>
                <a:uFillTx/>
                <a:latin typeface="Arial" panose="020B0604020202020204"/>
                <a:ea typeface="+mn-ea"/>
                <a:cs typeface="+mn-cs"/>
              </a:rPr>
              <a:t>Approbation de la répartition suivante conformément aux propositions du Conseil d’administration :</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fr-FR" sz="2000" b="0" i="0" u="none" strike="noStrike" kern="1200" cap="none" spc="0" normalizeH="0" baseline="0" noProof="0" dirty="0">
                <a:ln>
                  <a:noFill/>
                </a:ln>
                <a:solidFill>
                  <a:srgbClr val="0E4194"/>
                </a:solidFill>
                <a:effectLst/>
                <a:uLnTx/>
                <a:uFillTx/>
                <a:latin typeface="Arial" panose="020B0604020202020204"/>
                <a:ea typeface="+mn-ea"/>
                <a:cs typeface="+mn-cs"/>
              </a:rPr>
            </a:br>
            <a:r>
              <a:rPr kumimoji="0" lang="fr-FR" sz="2000" b="0" i="0" u="none" strike="noStrike" kern="1200" cap="none" spc="0" normalizeH="0" baseline="0" noProof="0" dirty="0">
                <a:ln>
                  <a:noFill/>
                </a:ln>
                <a:solidFill>
                  <a:srgbClr val="0E4194"/>
                </a:solidFill>
                <a:effectLst/>
                <a:uLnTx/>
                <a:uFillTx/>
                <a:latin typeface="Arial" panose="020B0604020202020204"/>
                <a:ea typeface="+mn-ea"/>
                <a:cs typeface="+mn-cs"/>
              </a:rPr>
              <a:t>L'excédent est affecté comme suit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2000" noProof="0" dirty="0">
                <a:solidFill>
                  <a:srgbClr val="0E4194"/>
                </a:solidFill>
                <a:latin typeface="Arial" panose="020B0604020202020204"/>
              </a:rPr>
              <a:t>M</a:t>
            </a:r>
            <a:r>
              <a:rPr kumimoji="0" lang="fr-FR" sz="2000" b="0" i="0" u="none" strike="noStrike" kern="1200" cap="none" spc="0" normalizeH="0" baseline="0" noProof="0" dirty="0">
                <a:ln>
                  <a:noFill/>
                </a:ln>
                <a:solidFill>
                  <a:srgbClr val="0E4194"/>
                </a:solidFill>
                <a:effectLst/>
                <a:uLnTx/>
                <a:uFillTx/>
                <a:latin typeface="Arial" panose="020B0604020202020204"/>
                <a:ea typeface="+mn-ea"/>
                <a:cs typeface="+mn-cs"/>
              </a:rPr>
              <a:t>ontant affecté à la rémunération des parts sociales B : 356 192,51€</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srgbClr val="0E4194"/>
                </a:solidFill>
                <a:effectLst/>
                <a:uLnTx/>
                <a:uFillTx/>
                <a:latin typeface="Arial" panose="020B0604020202020204"/>
                <a:ea typeface="+mn-ea"/>
                <a:cs typeface="+mn-cs"/>
              </a:rPr>
              <a:t>Montant affecté aux réserves statutaires : 388 821,34€</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fr-FR" sz="2000" b="0" i="0" u="none" strike="noStrike" kern="1200" cap="none" spc="0" normalizeH="0" baseline="0" noProof="0" dirty="0">
                <a:ln>
                  <a:noFill/>
                </a:ln>
                <a:solidFill>
                  <a:srgbClr val="0E4194"/>
                </a:solidFill>
                <a:effectLst/>
                <a:uLnTx/>
                <a:uFillTx/>
                <a:latin typeface="Arial" panose="020B0604020202020204"/>
                <a:ea typeface="+mn-ea"/>
                <a:cs typeface="+mn-cs"/>
              </a:rPr>
            </a:br>
            <a:r>
              <a:rPr kumimoji="0" lang="fr-FR" sz="2000" b="0" i="0" u="none" strike="noStrike" kern="1200" cap="none" spc="0" normalizeH="0" baseline="0" noProof="0" dirty="0">
                <a:ln>
                  <a:noFill/>
                </a:ln>
                <a:solidFill>
                  <a:srgbClr val="0E4194"/>
                </a:solidFill>
                <a:effectLst/>
                <a:uLnTx/>
                <a:uFillTx/>
                <a:latin typeface="Arial" panose="020B0604020202020204"/>
                <a:ea typeface="+mn-ea"/>
                <a:cs typeface="+mn-cs"/>
              </a:rPr>
              <a:t>Par conséquent l’Assemblée générale décide de mettre en paiement à compter du 1er juin 2026, un dividende de 3,10 centimes par part sociale B d’un euro, sachant que chaque sociétaire peut opter pour le paiement du dividende en parts sociales. </a:t>
            </a:r>
            <a:endPar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endParaRPr>
          </a:p>
        </p:txBody>
      </p:sp>
      <p:sp>
        <p:nvSpPr>
          <p:cNvPr id="4" name="Espace réservé du texte 2"/>
          <p:cNvSpPr txBox="1">
            <a:spLocks/>
          </p:cNvSpPr>
          <p:nvPr/>
        </p:nvSpPr>
        <p:spPr>
          <a:xfrm>
            <a:off x="515938" y="476250"/>
            <a:ext cx="10901362" cy="5560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100" b="1"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400" cap="all" dirty="0"/>
              <a:t>Assemblée générale 2026</a:t>
            </a:r>
            <a:br>
              <a:rPr lang="fr-FR" sz="2400" cap="all" dirty="0"/>
            </a:br>
            <a:r>
              <a:rPr lang="fr-FR" sz="2400" cap="all" dirty="0">
                <a:solidFill>
                  <a:srgbClr val="FF0000"/>
                </a:solidFill>
              </a:rPr>
              <a:t>Résolutions</a:t>
            </a:r>
          </a:p>
        </p:txBody>
      </p:sp>
    </p:spTree>
    <p:extLst>
      <p:ext uri="{BB962C8B-B14F-4D97-AF65-F5344CB8AC3E}">
        <p14:creationId xmlns:p14="http://schemas.microsoft.com/office/powerpoint/2010/main" val="3964122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15938" y="2116476"/>
            <a:ext cx="11160124" cy="156966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E4194"/>
                </a:solidFill>
                <a:effectLst/>
                <a:uLnTx/>
                <a:uFillTx/>
                <a:latin typeface="Arial" panose="020B0604020202020204"/>
                <a:ea typeface="+mn-ea"/>
                <a:cs typeface="+mn-cs"/>
              </a:rPr>
              <a:t>Variation du capital social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Le capital social, qui était de 12 658 110 € au 31.12.2024, s’élève au 31.12.2025 à 12 778 392 €, soit une variation de 120 282,00 €</a:t>
            </a:r>
          </a:p>
        </p:txBody>
      </p:sp>
      <p:sp>
        <p:nvSpPr>
          <p:cNvPr id="4" name="Espace réservé du texte 2"/>
          <p:cNvSpPr txBox="1">
            <a:spLocks/>
          </p:cNvSpPr>
          <p:nvPr/>
        </p:nvSpPr>
        <p:spPr>
          <a:xfrm>
            <a:off x="515938" y="485978"/>
            <a:ext cx="10901362" cy="5560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100" b="1"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400" cap="all" dirty="0"/>
              <a:t>Assemblée générale 2026</a:t>
            </a:r>
            <a:br>
              <a:rPr lang="fr-FR" sz="2400" cap="all" dirty="0"/>
            </a:br>
            <a:r>
              <a:rPr lang="fr-FR" sz="2400" cap="all" dirty="0">
                <a:solidFill>
                  <a:srgbClr val="FF0000"/>
                </a:solidFill>
              </a:rPr>
              <a:t>Résolutions</a:t>
            </a:r>
          </a:p>
        </p:txBody>
      </p:sp>
    </p:spTree>
    <p:extLst>
      <p:ext uri="{BB962C8B-B14F-4D97-AF65-F5344CB8AC3E}">
        <p14:creationId xmlns:p14="http://schemas.microsoft.com/office/powerpoint/2010/main" val="1298990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15938" y="2455524"/>
            <a:ext cx="11160124" cy="193899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E4194"/>
                </a:solidFill>
                <a:effectLst/>
                <a:uLnTx/>
                <a:uFillTx/>
                <a:latin typeface="Arial" panose="020B0604020202020204"/>
              </a:rPr>
              <a:t>Quitus et décharge au </a:t>
            </a:r>
            <a:r>
              <a:rPr lang="fr-FR" sz="2400" b="1" dirty="0">
                <a:solidFill>
                  <a:srgbClr val="0E4194"/>
                </a:solidFill>
                <a:latin typeface="Arial" panose="020B0604020202020204"/>
              </a:rPr>
              <a:t>C</a:t>
            </a:r>
            <a:r>
              <a:rPr kumimoji="0" lang="fr-FR" sz="2400" b="1" i="0" u="none" strike="noStrike" kern="1200" cap="none" spc="0" normalizeH="0" baseline="0" dirty="0">
                <a:ln>
                  <a:noFill/>
                </a:ln>
                <a:solidFill>
                  <a:srgbClr val="0E4194"/>
                </a:solidFill>
                <a:effectLst/>
                <a:uLnTx/>
                <a:uFillTx/>
                <a:latin typeface="Arial" panose="020B0604020202020204"/>
              </a:rPr>
              <a:t>onseil</a:t>
            </a:r>
            <a:r>
              <a:rPr kumimoji="0" lang="fr-FR" sz="2400" b="1" i="0" u="none" strike="noStrike" kern="1200" cap="none" spc="0" normalizeH="0" baseline="0" noProof="0" dirty="0">
                <a:ln>
                  <a:noFill/>
                </a:ln>
                <a:solidFill>
                  <a:srgbClr val="0E4194"/>
                </a:solidFill>
                <a:effectLst/>
                <a:uLnTx/>
                <a:uFillTx/>
                <a:latin typeface="Arial" panose="020B0604020202020204"/>
              </a:rPr>
              <a:t> d'administration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0E4194"/>
              </a:solidFill>
              <a:effectLst/>
              <a:uLnTx/>
              <a:uFillTx/>
              <a:latin typeface="Arial" panose="020B060402020202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Vu les conclusions du rapport du </a:t>
            </a:r>
            <a:r>
              <a:rPr lang="fr-FR" sz="2400" dirty="0">
                <a:solidFill>
                  <a:srgbClr val="0E4194"/>
                </a:solidFill>
                <a:latin typeface="Arial" panose="020B0604020202020204"/>
              </a:rPr>
              <a:t>C</a:t>
            </a:r>
            <a:r>
              <a:rPr kumimoji="0" lang="fr-FR" sz="2400" b="0" i="0" u="none" strike="noStrike" kern="1200" cap="none" spc="0" normalizeH="0" baseline="0" dirty="0">
                <a:ln>
                  <a:noFill/>
                </a:ln>
                <a:solidFill>
                  <a:srgbClr val="0E4194"/>
                </a:solidFill>
                <a:effectLst/>
                <a:uLnTx/>
                <a:uFillTx/>
                <a:latin typeface="Arial" panose="020B0604020202020204"/>
              </a:rPr>
              <a:t>onseil</a:t>
            </a: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 de surveillance et des rapports établis par</a:t>
            </a:r>
            <a:r>
              <a:rPr kumimoji="0" lang="fr-FR" sz="2400" b="0" i="0" u="none" strike="noStrike" kern="1200" cap="none" spc="0" normalizeH="0" noProof="0" dirty="0">
                <a:ln>
                  <a:noFill/>
                </a:ln>
                <a:solidFill>
                  <a:srgbClr val="0E4194"/>
                </a:solidFill>
                <a:effectLst/>
                <a:uLnTx/>
                <a:uFillTx/>
                <a:latin typeface="Arial" panose="020B0604020202020204"/>
                <a:ea typeface="+mn-ea"/>
                <a:cs typeface="+mn-cs"/>
              </a:rPr>
              <a:t> l</a:t>
            </a: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’Inspection fédérale, l’Assemblée générale donne quitus et décharge au </a:t>
            </a:r>
            <a:r>
              <a:rPr lang="fr-FR" sz="2400" dirty="0">
                <a:solidFill>
                  <a:srgbClr val="0E4194"/>
                </a:solidFill>
                <a:latin typeface="Arial" panose="020B0604020202020204"/>
              </a:rPr>
              <a:t>C</a:t>
            </a:r>
            <a:r>
              <a:rPr kumimoji="0" lang="fr-FR" sz="2400" b="0" i="0" u="none" strike="noStrike" kern="1200" cap="none" spc="0" normalizeH="0" baseline="0" dirty="0">
                <a:ln>
                  <a:noFill/>
                </a:ln>
                <a:solidFill>
                  <a:srgbClr val="0E4194"/>
                </a:solidFill>
                <a:effectLst/>
                <a:uLnTx/>
                <a:uFillTx/>
                <a:latin typeface="Arial" panose="020B0604020202020204"/>
              </a:rPr>
              <a:t>onseil</a:t>
            </a: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 d’administration pour sa gestion durant l’exercice 2025.</a:t>
            </a:r>
          </a:p>
        </p:txBody>
      </p:sp>
      <p:sp>
        <p:nvSpPr>
          <p:cNvPr id="4" name="Espace réservé du texte 2"/>
          <p:cNvSpPr txBox="1">
            <a:spLocks/>
          </p:cNvSpPr>
          <p:nvPr/>
        </p:nvSpPr>
        <p:spPr>
          <a:xfrm>
            <a:off x="515938" y="476250"/>
            <a:ext cx="10901362" cy="5560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100" b="1"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400" cap="all" dirty="0"/>
              <a:t>Assemblée générale 2026</a:t>
            </a:r>
            <a:br>
              <a:rPr lang="fr-FR" sz="2400" cap="all" dirty="0"/>
            </a:br>
            <a:r>
              <a:rPr kumimoji="0" lang="fr-FR" sz="2400" b="1" i="0" u="none" strike="noStrike" kern="1200" cap="all" spc="0" normalizeH="0" baseline="0" noProof="0" dirty="0">
                <a:ln>
                  <a:noFill/>
                </a:ln>
                <a:solidFill>
                  <a:srgbClr val="E94262"/>
                </a:solidFill>
                <a:effectLst/>
                <a:uLnTx/>
                <a:uFillTx/>
                <a:latin typeface="Arial" panose="020B0604020202020204" pitchFamily="34" charset="0"/>
                <a:ea typeface="+mn-ea"/>
                <a:cs typeface="Arial" panose="020B0604020202020204" pitchFamily="34" charset="0"/>
              </a:rPr>
              <a:t>Résolutions</a:t>
            </a:r>
          </a:p>
        </p:txBody>
      </p:sp>
    </p:spTree>
    <p:extLst>
      <p:ext uri="{BB962C8B-B14F-4D97-AF65-F5344CB8AC3E}">
        <p14:creationId xmlns:p14="http://schemas.microsoft.com/office/powerpoint/2010/main" val="308646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3554819"/>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Rapport d'activité du Président</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Variation du capital social</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Pouvoirs au porteur</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Clôture de l'Assemblée générale ordinaire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0212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3554819"/>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d'activité du Président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Variation du capital social</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Pouvoirs au porteur</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Clôture de l'Assemblée générale ordinaire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882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15938" y="2335087"/>
            <a:ext cx="11160124" cy="193899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E4194"/>
                </a:solidFill>
                <a:effectLst/>
                <a:uLnTx/>
                <a:uFillTx/>
                <a:latin typeface="Arial" panose="020B0604020202020204"/>
                <a:ea typeface="+mn-ea"/>
                <a:cs typeface="+mn-cs"/>
              </a:rPr>
              <a:t>Pouvoirs au porteur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Tous pouvoirs sont donnés au porteur d’un original ou d’une copie d’un extrait du procès-verbal de cette Assemblée générale pour accomplir toutes les formalités nécessaires.</a:t>
            </a:r>
          </a:p>
        </p:txBody>
      </p:sp>
      <p:sp>
        <p:nvSpPr>
          <p:cNvPr id="4" name="Espace réservé du texte 2"/>
          <p:cNvSpPr txBox="1">
            <a:spLocks/>
          </p:cNvSpPr>
          <p:nvPr/>
        </p:nvSpPr>
        <p:spPr>
          <a:xfrm>
            <a:off x="515938" y="476250"/>
            <a:ext cx="10901362" cy="5560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100" b="1"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400" cap="all" dirty="0"/>
              <a:t>Assemblée générale 2026</a:t>
            </a:r>
            <a:br>
              <a:rPr lang="fr-FR" sz="2400" cap="all" dirty="0"/>
            </a:br>
            <a:r>
              <a:rPr kumimoji="0" lang="fr-FR" sz="2400" b="1" i="0" u="none" strike="noStrike" kern="1200" cap="all" spc="0" normalizeH="0" baseline="0" noProof="0" dirty="0">
                <a:ln>
                  <a:noFill/>
                </a:ln>
                <a:solidFill>
                  <a:srgbClr val="E94262"/>
                </a:solidFill>
                <a:effectLst/>
                <a:uLnTx/>
                <a:uFillTx/>
                <a:latin typeface="Arial" panose="020B0604020202020204" pitchFamily="34" charset="0"/>
                <a:ea typeface="+mn-ea"/>
                <a:cs typeface="Arial" panose="020B0604020202020204" pitchFamily="34" charset="0"/>
              </a:rPr>
              <a:t>Résolutions</a:t>
            </a:r>
          </a:p>
        </p:txBody>
      </p:sp>
    </p:spTree>
    <p:extLst>
      <p:ext uri="{BB962C8B-B14F-4D97-AF65-F5344CB8AC3E}">
        <p14:creationId xmlns:p14="http://schemas.microsoft.com/office/powerpoint/2010/main" val="1798124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3554819"/>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d'activité du Président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Variation du capital social</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Pouvoirs au porteur</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Clôture de l'Assemblée générale ordinaire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1584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332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3554819"/>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b="1" kern="0" dirty="0">
                <a:solidFill>
                  <a:srgbClr val="0D4194"/>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d'activité du Président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Variation du capital social</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Pouvoirs au porteur</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Clôture de l'Assemblée générale ordinaire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9833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3554819"/>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Rapport d'activité du Président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Variation du capital social</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Pouvoirs au porteur</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Clôture de l'Assemblée générale ordinaire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8656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8560013" cy="3949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2"/>
          <p:cNvSpPr txBox="1">
            <a:spLocks/>
          </p:cNvSpPr>
          <p:nvPr/>
        </p:nvSpPr>
        <p:spPr>
          <a:xfrm>
            <a:off x="0" y="1735897"/>
            <a:ext cx="10448058" cy="117634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i="0" kern="1200" spc="0">
                <a:solidFill>
                  <a:srgbClr val="0D4194"/>
                </a:solidFill>
                <a:latin typeface="Arial" panose="020B0604020202020204" pitchFamily="34" charset="0"/>
                <a:ea typeface="+mj-ea"/>
                <a:cs typeface="Arial" panose="020B0604020202020204" pitchFamily="34" charset="0"/>
              </a:defRPr>
            </a:lvl1pPr>
          </a:lstStyle>
          <a:p>
            <a:pPr algn="ctr"/>
            <a:r>
              <a:rPr lang="fr-FR" sz="4400" dirty="0"/>
              <a:t>Rapport d’activité du Président</a:t>
            </a:r>
          </a:p>
        </p:txBody>
      </p:sp>
      <p:sp>
        <p:nvSpPr>
          <p:cNvPr id="7" name="Espace réservé du texte 5"/>
          <p:cNvSpPr txBox="1">
            <a:spLocks/>
          </p:cNvSpPr>
          <p:nvPr/>
        </p:nvSpPr>
        <p:spPr>
          <a:xfrm>
            <a:off x="1763485" y="3052354"/>
            <a:ext cx="7591825" cy="75713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dirty="0">
                <a:ea typeface="+mj-ea"/>
              </a:rPr>
              <a:t> Mme Marie Eve REBOH</a:t>
            </a:r>
            <a:br>
              <a:rPr lang="fr-FR" sz="2400" dirty="0">
                <a:ea typeface="+mj-ea"/>
              </a:rPr>
            </a:br>
            <a:r>
              <a:rPr lang="fr-FR" sz="2400" dirty="0">
                <a:ea typeface="+mj-ea"/>
              </a:rPr>
              <a:t>Présidente du Conseil d’administration</a:t>
            </a:r>
            <a:endParaRPr lang="fr-FR" dirty="0"/>
          </a:p>
        </p:txBody>
      </p:sp>
    </p:spTree>
    <p:extLst>
      <p:ext uri="{BB962C8B-B14F-4D97-AF65-F5344CB8AC3E}">
        <p14:creationId xmlns:p14="http://schemas.microsoft.com/office/powerpoint/2010/main" val="1371596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737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8560013" cy="3949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p:cNvSpPr>
            <a:spLocks noGrp="1"/>
          </p:cNvSpPr>
          <p:nvPr>
            <p:ph type="ctrTitle"/>
          </p:nvPr>
        </p:nvSpPr>
        <p:spPr>
          <a:xfrm>
            <a:off x="945135" y="1146506"/>
            <a:ext cx="7353621" cy="721676"/>
          </a:xfrm>
        </p:spPr>
        <p:txBody>
          <a:bodyPr/>
          <a:lstStyle/>
          <a:p>
            <a:r>
              <a:rPr lang="fr-FR" dirty="0"/>
              <a:t>L’équipe des salariés </a:t>
            </a:r>
            <a:br>
              <a:rPr lang="fr-FR" dirty="0"/>
            </a:br>
            <a:r>
              <a:rPr lang="fr-FR" dirty="0"/>
              <a:t>de la Caisse</a:t>
            </a:r>
          </a:p>
        </p:txBody>
      </p:sp>
    </p:spTree>
    <p:extLst>
      <p:ext uri="{BB962C8B-B14F-4D97-AF65-F5344CB8AC3E}">
        <p14:creationId xmlns:p14="http://schemas.microsoft.com/office/powerpoint/2010/main" val="1833339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330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945935" y="1045029"/>
            <a:ext cx="9644380" cy="3554819"/>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d'activité du Président</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Variation du capital social</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Pouvoirs au porteur</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Clôture de l'Assemblée générale ordinaire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3149752"/>
      </p:ext>
    </p:extLst>
  </p:cSld>
  <p:clrMapOvr>
    <a:masterClrMapping/>
  </p:clrMapOvr>
</p:sld>
</file>

<file path=ppt/theme/theme1.xml><?xml version="1.0" encoding="utf-8"?>
<a:theme xmlns:a="http://schemas.openxmlformats.org/drawingml/2006/main" name="Thème Office">
  <a:themeElements>
    <a:clrScheme name="Crédit Mutuel">
      <a:dk1>
        <a:srgbClr val="000000"/>
      </a:dk1>
      <a:lt1>
        <a:srgbClr val="FFFFFF"/>
      </a:lt1>
      <a:dk2>
        <a:srgbClr val="0E2841"/>
      </a:dk2>
      <a:lt2>
        <a:srgbClr val="E8E8E8"/>
      </a:lt2>
      <a:accent1>
        <a:srgbClr val="0000BE"/>
      </a:accent1>
      <a:accent2>
        <a:srgbClr val="0041FF"/>
      </a:accent2>
      <a:accent3>
        <a:srgbClr val="26BBFF"/>
      </a:accent3>
      <a:accent4>
        <a:srgbClr val="9EEAFF"/>
      </a:accent4>
      <a:accent5>
        <a:srgbClr val="E30041"/>
      </a:accent5>
      <a:accent6>
        <a:srgbClr val="FF4966"/>
      </a:accent6>
      <a:hlink>
        <a:srgbClr val="EF8087"/>
      </a:hlink>
      <a:folHlink>
        <a:srgbClr val="F7BDC6"/>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2303</TotalTime>
  <Words>3934</Words>
  <Application>Microsoft Office PowerPoint</Application>
  <PresentationFormat>Grand écran</PresentationFormat>
  <Paragraphs>331</Paragraphs>
  <Slides>23</Slides>
  <Notes>23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23</vt:i4>
      </vt:variant>
    </vt:vector>
  </HeadingPairs>
  <TitlesOfParts>
    <vt:vector size="31" baseType="lpstr">
      <vt:lpstr>Aptos</vt:lpstr>
      <vt:lpstr>Arial</vt:lpstr>
      <vt:lpstr>Calibri</vt:lpstr>
      <vt:lpstr>Courier New</vt:lpstr>
      <vt:lpstr>Garamond</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L’équipe des salariés  de la Caisse</vt:lpstr>
      <vt:lpstr>Présentation PowerPoint</vt:lpstr>
      <vt:lpstr>Présentation PowerPoint</vt:lpstr>
      <vt:lpstr>PRÉSENTATION DU BILAN ET DU COMPTE DE RÉSULTAT  </vt:lpstr>
      <vt:lpstr>Présentation PowerPoint</vt:lpstr>
      <vt:lpstr>Rapport du Conseil de surveillance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Assemblée Générale Sociétaires mai 2025</dc:title>
  <dc:creator>DACLIN Eric</dc:creator>
  <cp:lastModifiedBy>AMBS Karine</cp:lastModifiedBy>
  <cp:revision>295</cp:revision>
  <cp:lastPrinted>2025-01-23T18:52:18Z</cp:lastPrinted>
  <dcterms:created xsi:type="dcterms:W3CDTF">2024-10-15T14:00:46Z</dcterms:created>
  <dcterms:modified xsi:type="dcterms:W3CDTF">2026-03-27T08:57:52Z</dcterms:modified>
</cp:coreProperties>
</file>